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Crimson Roman Bold" panose="020B0604020202020204" charset="0"/>
      <p:regular r:id="rId36"/>
    </p:embeddedFont>
    <p:embeddedFont>
      <p:font typeface="Inter" panose="020B0604020202020204" charset="0"/>
      <p:regular r:id="rId37"/>
    </p:embeddedFont>
    <p:embeddedFont>
      <p:font typeface="Inter Bold" panose="020B0604020202020204" charset="0"/>
      <p:regular r:id="rId38"/>
    </p:embeddedFont>
    <p:embeddedFont>
      <p:font typeface="Montserrat" panose="020F0502020204030204" pitchFamily="2" charset="-52"/>
      <p:regular r:id="rId39"/>
    </p:embeddedFont>
    <p:embeddedFont>
      <p:font typeface="Montserrat Bold" panose="020B0604020202020204" charset="-52"/>
      <p:regular r:id="rId40"/>
    </p:embeddedFont>
    <p:embeddedFont>
      <p:font typeface="Open Sans" panose="020B0606030504020204" pitchFamily="34" charset="0"/>
      <p:regular r:id="rId41"/>
    </p:embeddedFont>
    <p:embeddedFont>
      <p:font typeface="Open Sans Bold" panose="020B0604020202020204" charset="0"/>
      <p:regular r:id="rId42"/>
    </p:embeddedFont>
    <p:embeddedFont>
      <p:font typeface="Source Sans Pro" panose="020B0503030403020204" pitchFamily="34" charset="0"/>
      <p:regular r:id="rId43"/>
    </p:embeddedFont>
    <p:embeddedFont>
      <p:font typeface="Source Sans Pro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59502" r="-595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56123" y="1165556"/>
            <a:ext cx="8384422" cy="7694631"/>
            <a:chOff x="0" y="0"/>
            <a:chExt cx="11179230" cy="10259508"/>
          </a:xfrm>
        </p:grpSpPr>
        <p:sp>
          <p:nvSpPr>
            <p:cNvPr id="5" name="TextBox 5"/>
            <p:cNvSpPr txBox="1"/>
            <p:nvPr/>
          </p:nvSpPr>
          <p:spPr>
            <a:xfrm>
              <a:off x="161667" y="0"/>
              <a:ext cx="10356836" cy="737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47"/>
                </a:lnSpc>
              </a:pPr>
              <a:r>
                <a:rPr lang="en-US" sz="5206" b="1" spc="-104">
                  <a:solidFill>
                    <a:srgbClr val="393939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Презентация для курсовой работы на тему “Разработка онлайн информационной системы для аэропорта”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667" y="8297914"/>
              <a:ext cx="10356836" cy="1961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Студент: Алимов Зия</a:t>
              </a:r>
            </a:p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Группа: 680.22</a:t>
              </a:r>
            </a:p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Предмет: Разработка онлайн информационной системы для аэропорта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7799753"/>
              <a:ext cx="11179230" cy="0"/>
            </a:xfrm>
            <a:prstGeom prst="line">
              <a:avLst/>
            </a:prstGeom>
            <a:ln w="139700" cap="flat">
              <a:solidFill>
                <a:srgbClr val="08206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67800" y="3327472"/>
            <a:ext cx="7835900" cy="3632055"/>
            <a:chOff x="0" y="0"/>
            <a:chExt cx="10447867" cy="4842741"/>
          </a:xfrm>
        </p:grpSpPr>
        <p:sp>
          <p:nvSpPr>
            <p:cNvPr id="7" name="TextBox 7"/>
            <p:cNvSpPr txBox="1"/>
            <p:nvPr/>
          </p:nvSpPr>
          <p:spPr>
            <a:xfrm>
              <a:off x="0" y="4091324"/>
              <a:ext cx="10447867" cy="75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Вставляются через &lt;embed&gt;, &lt;applet&gt;, &lt;script&gt; для добавления видео, аудио и интерактивных элементов.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2930"/>
              <a:ext cx="10447867" cy="75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Создаются с помощью тегов &lt;form&gt;, &lt;input&gt;, &lt;textarea&gt;, &lt;select&gt;. Позволяют пользователям вводить данные.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18394"/>
              <a:ext cx="10447867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Мультимедийные объекты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0447867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Формы ввода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84300" y="2936196"/>
            <a:ext cx="5280172" cy="394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9"/>
              </a:lnSpc>
              <a:spcBef>
                <a:spcPct val="0"/>
              </a:spcBef>
            </a:pPr>
            <a:r>
              <a:rPr lang="en-US" sz="84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Формы ввода и объекты в HTML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7521575" y="-504394"/>
            <a:ext cx="0" cy="1826736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019"/>
          </a:xfrm>
          <a:custGeom>
            <a:avLst/>
            <a:gdLst/>
            <a:ahLst/>
            <a:cxnLst/>
            <a:rect l="l" t="t" r="r" b="b"/>
            <a:pathLst>
              <a:path w="6858000" h="10291019">
                <a:moveTo>
                  <a:pt x="0" y="0"/>
                </a:moveTo>
                <a:lnTo>
                  <a:pt x="6858000" y="0"/>
                </a:lnTo>
                <a:lnTo>
                  <a:pt x="6858000" y="10291019"/>
                </a:lnTo>
                <a:lnTo>
                  <a:pt x="0" y="10291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" r="-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30442" y="764084"/>
            <a:ext cx="9485114" cy="2605236"/>
            <a:chOff x="0" y="0"/>
            <a:chExt cx="12646818" cy="3473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46818" cy="3473648"/>
            </a:xfrm>
            <a:custGeom>
              <a:avLst/>
              <a:gdLst/>
              <a:ahLst/>
              <a:cxnLst/>
              <a:rect l="l" t="t" r="r" b="b"/>
              <a:pathLst>
                <a:path w="12646818" h="3473648">
                  <a:moveTo>
                    <a:pt x="0" y="0"/>
                  </a:moveTo>
                  <a:lnTo>
                    <a:pt x="12646818" y="0"/>
                  </a:lnTo>
                  <a:lnTo>
                    <a:pt x="12646818" y="3473648"/>
                  </a:lnTo>
                  <a:lnTo>
                    <a:pt x="0" y="3473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646818" cy="3511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Dynamic HTML (DHTML): интерактивность веб-страниц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25680" y="3781276"/>
            <a:ext cx="4613225" cy="3407866"/>
            <a:chOff x="0" y="0"/>
            <a:chExt cx="6150967" cy="454382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138291" cy="4531106"/>
            </a:xfrm>
            <a:custGeom>
              <a:avLst/>
              <a:gdLst/>
              <a:ahLst/>
              <a:cxnLst/>
              <a:rect l="l" t="t" r="r" b="b"/>
              <a:pathLst>
                <a:path w="6138291" h="4531106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5982589" y="0"/>
                  </a:lnTo>
                  <a:cubicBezTo>
                    <a:pt x="6068568" y="0"/>
                    <a:pt x="6138291" y="69723"/>
                    <a:pt x="6138291" y="155575"/>
                  </a:cubicBezTo>
                  <a:lnTo>
                    <a:pt x="6138291" y="4375531"/>
                  </a:lnTo>
                  <a:cubicBezTo>
                    <a:pt x="6138291" y="4461510"/>
                    <a:pt x="6068568" y="4531106"/>
                    <a:pt x="5982589" y="4531106"/>
                  </a:cubicBezTo>
                  <a:lnTo>
                    <a:pt x="155702" y="4531106"/>
                  </a:lnTo>
                  <a:cubicBezTo>
                    <a:pt x="69723" y="4531106"/>
                    <a:pt x="0" y="4461510"/>
                    <a:pt x="0" y="4375531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150991" cy="4543806"/>
            </a:xfrm>
            <a:custGeom>
              <a:avLst/>
              <a:gdLst/>
              <a:ahLst/>
              <a:cxnLst/>
              <a:rect l="l" t="t" r="r" b="b"/>
              <a:pathLst>
                <a:path w="6150991" h="4543806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5988939" y="0"/>
                  </a:lnTo>
                  <a:lnTo>
                    <a:pt x="5988939" y="6350"/>
                  </a:lnTo>
                  <a:lnTo>
                    <a:pt x="5988939" y="0"/>
                  </a:lnTo>
                  <a:cubicBezTo>
                    <a:pt x="6078474" y="0"/>
                    <a:pt x="6150991" y="72517"/>
                    <a:pt x="6150991" y="161925"/>
                  </a:cubicBezTo>
                  <a:lnTo>
                    <a:pt x="6144641" y="161925"/>
                  </a:lnTo>
                  <a:lnTo>
                    <a:pt x="6150991" y="161925"/>
                  </a:lnTo>
                  <a:lnTo>
                    <a:pt x="6150991" y="4381881"/>
                  </a:lnTo>
                  <a:lnTo>
                    <a:pt x="6144641" y="4381881"/>
                  </a:lnTo>
                  <a:lnTo>
                    <a:pt x="6150991" y="4381881"/>
                  </a:lnTo>
                  <a:cubicBezTo>
                    <a:pt x="6150991" y="4471289"/>
                    <a:pt x="6078474" y="4543806"/>
                    <a:pt x="5988939" y="4543806"/>
                  </a:cubicBezTo>
                  <a:lnTo>
                    <a:pt x="5988939" y="4537456"/>
                  </a:lnTo>
                  <a:lnTo>
                    <a:pt x="5988939" y="4543806"/>
                  </a:lnTo>
                  <a:lnTo>
                    <a:pt x="162052" y="4543806"/>
                  </a:lnTo>
                  <a:lnTo>
                    <a:pt x="162052" y="4537456"/>
                  </a:lnTo>
                  <a:lnTo>
                    <a:pt x="162052" y="4543806"/>
                  </a:lnTo>
                  <a:cubicBezTo>
                    <a:pt x="72517" y="4543806"/>
                    <a:pt x="0" y="4471289"/>
                    <a:pt x="0" y="4381881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381881"/>
                  </a:lnTo>
                  <a:lnTo>
                    <a:pt x="6350" y="4381881"/>
                  </a:lnTo>
                  <a:lnTo>
                    <a:pt x="12700" y="4381881"/>
                  </a:lnTo>
                  <a:cubicBezTo>
                    <a:pt x="12700" y="4464304"/>
                    <a:pt x="79629" y="4531106"/>
                    <a:pt x="162052" y="4531106"/>
                  </a:cubicBezTo>
                  <a:lnTo>
                    <a:pt x="5988939" y="4531106"/>
                  </a:lnTo>
                  <a:cubicBezTo>
                    <a:pt x="6071489" y="4531106"/>
                    <a:pt x="6138291" y="4464304"/>
                    <a:pt x="6138291" y="4381881"/>
                  </a:cubicBezTo>
                  <a:lnTo>
                    <a:pt x="6138291" y="161925"/>
                  </a:lnTo>
                  <a:cubicBezTo>
                    <a:pt x="6138291" y="79502"/>
                    <a:pt x="6071362" y="12700"/>
                    <a:pt x="5988939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17830" y="4073426"/>
            <a:ext cx="3597623" cy="434131"/>
            <a:chOff x="0" y="0"/>
            <a:chExt cx="4796830" cy="5788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96830" cy="578842"/>
            </a:xfrm>
            <a:custGeom>
              <a:avLst/>
              <a:gdLst/>
              <a:ahLst/>
              <a:cxnLst/>
              <a:rect l="l" t="t" r="r" b="b"/>
              <a:pathLst>
                <a:path w="4796830" h="578842">
                  <a:moveTo>
                    <a:pt x="0" y="0"/>
                  </a:moveTo>
                  <a:lnTo>
                    <a:pt x="4796830" y="0"/>
                  </a:lnTo>
                  <a:lnTo>
                    <a:pt x="4796830" y="578842"/>
                  </a:lnTo>
                  <a:lnTo>
                    <a:pt x="0" y="57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96830" cy="5978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Компоненты DHTML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17830" y="4674245"/>
            <a:ext cx="4028926" cy="2222747"/>
            <a:chOff x="0" y="0"/>
            <a:chExt cx="5371902" cy="2963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71902" cy="2963663"/>
            </a:xfrm>
            <a:custGeom>
              <a:avLst/>
              <a:gdLst/>
              <a:ahLst/>
              <a:cxnLst/>
              <a:rect l="l" t="t" r="r" b="b"/>
              <a:pathLst>
                <a:path w="5371902" h="2963663">
                  <a:moveTo>
                    <a:pt x="0" y="0"/>
                  </a:moveTo>
                  <a:lnTo>
                    <a:pt x="5371902" y="0"/>
                  </a:lnTo>
                  <a:lnTo>
                    <a:pt x="5371902" y="2963663"/>
                  </a:lnTo>
                  <a:lnTo>
                    <a:pt x="0" y="296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371902" cy="30493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Объединяет HTML, CSS, JavaScript и DOM для создания динамического содержимого без обращения к серверу.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7242" y="3781276"/>
            <a:ext cx="4613225" cy="3407866"/>
            <a:chOff x="0" y="0"/>
            <a:chExt cx="6150967" cy="454382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138291" cy="4531106"/>
            </a:xfrm>
            <a:custGeom>
              <a:avLst/>
              <a:gdLst/>
              <a:ahLst/>
              <a:cxnLst/>
              <a:rect l="l" t="t" r="r" b="b"/>
              <a:pathLst>
                <a:path w="6138291" h="4531106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5982589" y="0"/>
                  </a:lnTo>
                  <a:cubicBezTo>
                    <a:pt x="6068568" y="0"/>
                    <a:pt x="6138291" y="69723"/>
                    <a:pt x="6138291" y="155575"/>
                  </a:cubicBezTo>
                  <a:lnTo>
                    <a:pt x="6138291" y="4375531"/>
                  </a:lnTo>
                  <a:cubicBezTo>
                    <a:pt x="6138291" y="4461510"/>
                    <a:pt x="6068568" y="4531106"/>
                    <a:pt x="5982589" y="4531106"/>
                  </a:cubicBezTo>
                  <a:lnTo>
                    <a:pt x="155702" y="4531106"/>
                  </a:lnTo>
                  <a:cubicBezTo>
                    <a:pt x="69723" y="4531106"/>
                    <a:pt x="0" y="4461510"/>
                    <a:pt x="0" y="4375531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150991" cy="4543806"/>
            </a:xfrm>
            <a:custGeom>
              <a:avLst/>
              <a:gdLst/>
              <a:ahLst/>
              <a:cxnLst/>
              <a:rect l="l" t="t" r="r" b="b"/>
              <a:pathLst>
                <a:path w="6150991" h="4543806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5988939" y="0"/>
                  </a:lnTo>
                  <a:lnTo>
                    <a:pt x="5988939" y="6350"/>
                  </a:lnTo>
                  <a:lnTo>
                    <a:pt x="5988939" y="0"/>
                  </a:lnTo>
                  <a:cubicBezTo>
                    <a:pt x="6078474" y="0"/>
                    <a:pt x="6150991" y="72517"/>
                    <a:pt x="6150991" y="161925"/>
                  </a:cubicBezTo>
                  <a:lnTo>
                    <a:pt x="6144641" y="161925"/>
                  </a:lnTo>
                  <a:lnTo>
                    <a:pt x="6150991" y="161925"/>
                  </a:lnTo>
                  <a:lnTo>
                    <a:pt x="6150991" y="4381881"/>
                  </a:lnTo>
                  <a:lnTo>
                    <a:pt x="6144641" y="4381881"/>
                  </a:lnTo>
                  <a:lnTo>
                    <a:pt x="6150991" y="4381881"/>
                  </a:lnTo>
                  <a:cubicBezTo>
                    <a:pt x="6150991" y="4471289"/>
                    <a:pt x="6078474" y="4543806"/>
                    <a:pt x="5988939" y="4543806"/>
                  </a:cubicBezTo>
                  <a:lnTo>
                    <a:pt x="5988939" y="4537456"/>
                  </a:lnTo>
                  <a:lnTo>
                    <a:pt x="5988939" y="4543806"/>
                  </a:lnTo>
                  <a:lnTo>
                    <a:pt x="162052" y="4543806"/>
                  </a:lnTo>
                  <a:lnTo>
                    <a:pt x="162052" y="4537456"/>
                  </a:lnTo>
                  <a:lnTo>
                    <a:pt x="162052" y="4543806"/>
                  </a:lnTo>
                  <a:cubicBezTo>
                    <a:pt x="72517" y="4543806"/>
                    <a:pt x="0" y="4471289"/>
                    <a:pt x="0" y="4381881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381881"/>
                  </a:lnTo>
                  <a:lnTo>
                    <a:pt x="6350" y="4381881"/>
                  </a:lnTo>
                  <a:lnTo>
                    <a:pt x="12700" y="4381881"/>
                  </a:lnTo>
                  <a:cubicBezTo>
                    <a:pt x="12700" y="4464304"/>
                    <a:pt x="79629" y="4531106"/>
                    <a:pt x="162052" y="4531106"/>
                  </a:cubicBezTo>
                  <a:lnTo>
                    <a:pt x="5988939" y="4531106"/>
                  </a:lnTo>
                  <a:cubicBezTo>
                    <a:pt x="6071489" y="4531106"/>
                    <a:pt x="6138291" y="4464304"/>
                    <a:pt x="6138291" y="4381881"/>
                  </a:cubicBezTo>
                  <a:lnTo>
                    <a:pt x="6138291" y="161925"/>
                  </a:lnTo>
                  <a:cubicBezTo>
                    <a:pt x="6138291" y="79502"/>
                    <a:pt x="6071362" y="12700"/>
                    <a:pt x="5988939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99392" y="4073426"/>
            <a:ext cx="3473351" cy="434131"/>
            <a:chOff x="0" y="0"/>
            <a:chExt cx="4631135" cy="5788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31135" cy="578842"/>
            </a:xfrm>
            <a:custGeom>
              <a:avLst/>
              <a:gdLst/>
              <a:ahLst/>
              <a:cxnLst/>
              <a:rect l="l" t="t" r="r" b="b"/>
              <a:pathLst>
                <a:path w="4631135" h="578842">
                  <a:moveTo>
                    <a:pt x="0" y="0"/>
                  </a:moveTo>
                  <a:lnTo>
                    <a:pt x="4631135" y="0"/>
                  </a:lnTo>
                  <a:lnTo>
                    <a:pt x="4631135" y="578842"/>
                  </a:lnTo>
                  <a:lnTo>
                    <a:pt x="0" y="57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631135" cy="5978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Возможности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999392" y="4674245"/>
            <a:ext cx="4028926" cy="1778199"/>
            <a:chOff x="0" y="0"/>
            <a:chExt cx="5371902" cy="23709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71902" cy="2370932"/>
            </a:xfrm>
            <a:custGeom>
              <a:avLst/>
              <a:gdLst/>
              <a:ahLst/>
              <a:cxnLst/>
              <a:rect l="l" t="t" r="r" b="b"/>
              <a:pathLst>
                <a:path w="5371902" h="2370932">
                  <a:moveTo>
                    <a:pt x="0" y="0"/>
                  </a:moveTo>
                  <a:lnTo>
                    <a:pt x="5371902" y="0"/>
                  </a:lnTo>
                  <a:lnTo>
                    <a:pt x="5371902" y="2370932"/>
                  </a:lnTo>
                  <a:lnTo>
                    <a:pt x="0" y="2370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5371902" cy="2456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Реализация Drag'n'Drop, игр и интерактивных сервисов прямо в браузере пользователя.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25680" y="7457480"/>
            <a:ext cx="9494639" cy="2074218"/>
            <a:chOff x="0" y="0"/>
            <a:chExt cx="12659518" cy="276562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2646787" cy="2752852"/>
            </a:xfrm>
            <a:custGeom>
              <a:avLst/>
              <a:gdLst/>
              <a:ahLst/>
              <a:cxnLst/>
              <a:rect l="l" t="t" r="r" b="b"/>
              <a:pathLst>
                <a:path w="12646787" h="2752852">
                  <a:moveTo>
                    <a:pt x="0" y="155575"/>
                  </a:moveTo>
                  <a:cubicBezTo>
                    <a:pt x="0" y="69723"/>
                    <a:pt x="69977" y="0"/>
                    <a:pt x="156210" y="0"/>
                  </a:cubicBezTo>
                  <a:lnTo>
                    <a:pt x="12490577" y="0"/>
                  </a:lnTo>
                  <a:cubicBezTo>
                    <a:pt x="12576810" y="0"/>
                    <a:pt x="12646787" y="69723"/>
                    <a:pt x="12646787" y="155575"/>
                  </a:cubicBezTo>
                  <a:lnTo>
                    <a:pt x="12646787" y="2597277"/>
                  </a:lnTo>
                  <a:cubicBezTo>
                    <a:pt x="12646787" y="2683256"/>
                    <a:pt x="12576810" y="2752852"/>
                    <a:pt x="12490577" y="2752852"/>
                  </a:cubicBezTo>
                  <a:lnTo>
                    <a:pt x="156210" y="2752852"/>
                  </a:lnTo>
                  <a:cubicBezTo>
                    <a:pt x="69977" y="2752852"/>
                    <a:pt x="0" y="2683129"/>
                    <a:pt x="0" y="25972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2659487" cy="2765552"/>
            </a:xfrm>
            <a:custGeom>
              <a:avLst/>
              <a:gdLst/>
              <a:ahLst/>
              <a:cxnLst/>
              <a:rect l="l" t="t" r="r" b="b"/>
              <a:pathLst>
                <a:path w="12659487" h="2765552">
                  <a:moveTo>
                    <a:pt x="0" y="161925"/>
                  </a:moveTo>
                  <a:cubicBezTo>
                    <a:pt x="0" y="72517"/>
                    <a:pt x="72771" y="0"/>
                    <a:pt x="162560" y="0"/>
                  </a:cubicBezTo>
                  <a:lnTo>
                    <a:pt x="12496927" y="0"/>
                  </a:lnTo>
                  <a:lnTo>
                    <a:pt x="12496927" y="6350"/>
                  </a:lnTo>
                  <a:lnTo>
                    <a:pt x="12496927" y="0"/>
                  </a:lnTo>
                  <a:cubicBezTo>
                    <a:pt x="12586716" y="0"/>
                    <a:pt x="12659487" y="72517"/>
                    <a:pt x="12659487" y="161925"/>
                  </a:cubicBezTo>
                  <a:lnTo>
                    <a:pt x="12653137" y="161925"/>
                  </a:lnTo>
                  <a:lnTo>
                    <a:pt x="12659487" y="161925"/>
                  </a:lnTo>
                  <a:lnTo>
                    <a:pt x="12659487" y="2603627"/>
                  </a:lnTo>
                  <a:lnTo>
                    <a:pt x="12653137" y="2603627"/>
                  </a:lnTo>
                  <a:lnTo>
                    <a:pt x="12659487" y="2603627"/>
                  </a:lnTo>
                  <a:cubicBezTo>
                    <a:pt x="12659487" y="2693162"/>
                    <a:pt x="12586716" y="2765552"/>
                    <a:pt x="12496927" y="2765552"/>
                  </a:cubicBezTo>
                  <a:lnTo>
                    <a:pt x="12496927" y="2759202"/>
                  </a:lnTo>
                  <a:lnTo>
                    <a:pt x="12496927" y="2765552"/>
                  </a:lnTo>
                  <a:lnTo>
                    <a:pt x="162560" y="2765552"/>
                  </a:lnTo>
                  <a:lnTo>
                    <a:pt x="162560" y="2759202"/>
                  </a:lnTo>
                  <a:lnTo>
                    <a:pt x="162560" y="2765552"/>
                  </a:lnTo>
                  <a:cubicBezTo>
                    <a:pt x="72771" y="2765552"/>
                    <a:pt x="0" y="2693035"/>
                    <a:pt x="0" y="2603627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2603627"/>
                  </a:lnTo>
                  <a:lnTo>
                    <a:pt x="6350" y="2603627"/>
                  </a:lnTo>
                  <a:lnTo>
                    <a:pt x="12700" y="2603627"/>
                  </a:lnTo>
                  <a:cubicBezTo>
                    <a:pt x="12700" y="2686050"/>
                    <a:pt x="79756" y="2752852"/>
                    <a:pt x="162560" y="2752852"/>
                  </a:cubicBezTo>
                  <a:lnTo>
                    <a:pt x="12496927" y="2752852"/>
                  </a:lnTo>
                  <a:cubicBezTo>
                    <a:pt x="12579731" y="2752852"/>
                    <a:pt x="12646787" y="2686050"/>
                    <a:pt x="12646787" y="2603627"/>
                  </a:cubicBezTo>
                  <a:lnTo>
                    <a:pt x="12646787" y="161925"/>
                  </a:lnTo>
                  <a:cubicBezTo>
                    <a:pt x="12646787" y="79502"/>
                    <a:pt x="12579731" y="12700"/>
                    <a:pt x="12496927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17830" y="7749629"/>
            <a:ext cx="3473351" cy="574585"/>
            <a:chOff x="0" y="0"/>
            <a:chExt cx="4631135" cy="7661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31135" cy="766113"/>
            </a:xfrm>
            <a:custGeom>
              <a:avLst/>
              <a:gdLst/>
              <a:ahLst/>
              <a:cxnLst/>
              <a:rect l="l" t="t" r="r" b="b"/>
              <a:pathLst>
                <a:path w="4631135" h="766113">
                  <a:moveTo>
                    <a:pt x="0" y="0"/>
                  </a:moveTo>
                  <a:lnTo>
                    <a:pt x="4631135" y="0"/>
                  </a:lnTo>
                  <a:lnTo>
                    <a:pt x="4631135" y="766113"/>
                  </a:lnTo>
                  <a:lnTo>
                    <a:pt x="0" y="76611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631135" cy="7851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Преимущества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17830" y="8350449"/>
            <a:ext cx="8910340" cy="889099"/>
            <a:chOff x="0" y="0"/>
            <a:chExt cx="11880453" cy="11854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80453" cy="1185465"/>
            </a:xfrm>
            <a:custGeom>
              <a:avLst/>
              <a:gdLst/>
              <a:ahLst/>
              <a:cxnLst/>
              <a:rect l="l" t="t" r="r" b="b"/>
              <a:pathLst>
                <a:path w="11880453" h="1185465">
                  <a:moveTo>
                    <a:pt x="0" y="0"/>
                  </a:moveTo>
                  <a:lnTo>
                    <a:pt x="11880453" y="0"/>
                  </a:lnTo>
                  <a:lnTo>
                    <a:pt x="11880453" y="1185465"/>
                  </a:lnTo>
                  <a:lnTo>
                    <a:pt x="0" y="118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880453" cy="1271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Работает на любом современном браузере без дополнительных серверных компонентов.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366962"/>
            <a:ext cx="15056781" cy="1204209"/>
            <a:chOff x="0" y="0"/>
            <a:chExt cx="20075708" cy="1605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75709" cy="1605612"/>
            </a:xfrm>
            <a:custGeom>
              <a:avLst/>
              <a:gdLst/>
              <a:ahLst/>
              <a:cxnLst/>
              <a:rect l="l" t="t" r="r" b="b"/>
              <a:pathLst>
                <a:path w="20075709" h="1605612">
                  <a:moveTo>
                    <a:pt x="0" y="0"/>
                  </a:moveTo>
                  <a:lnTo>
                    <a:pt x="20075709" y="0"/>
                  </a:lnTo>
                  <a:lnTo>
                    <a:pt x="20075709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75708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CSS и JavaScript: стилизация и скрипты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961656"/>
            <a:ext cx="6083945" cy="442912"/>
            <a:chOff x="0" y="0"/>
            <a:chExt cx="8111927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11927" cy="590550"/>
            </a:xfrm>
            <a:custGeom>
              <a:avLst/>
              <a:gdLst/>
              <a:ahLst/>
              <a:cxnLst/>
              <a:rect l="l" t="t" r="r" b="b"/>
              <a:pathLst>
                <a:path w="8111927" h="590550">
                  <a:moveTo>
                    <a:pt x="0" y="0"/>
                  </a:moveTo>
                  <a:lnTo>
                    <a:pt x="8111927" y="0"/>
                  </a:lnTo>
                  <a:lnTo>
                    <a:pt x="81119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1192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Каскадные таблицы стилей (CSS)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688086"/>
            <a:ext cx="7805886" cy="1360885"/>
            <a:chOff x="0" y="0"/>
            <a:chExt cx="10407848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Управляют внешним видом элементов, разделяя структуру и оформление. Позволяют задавать шрифты, цвета, отступы и расположение.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04061"/>
            <a:ext cx="7805886" cy="907256"/>
            <a:chOff x="0" y="0"/>
            <a:chExt cx="1040784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Подключаются встроенно, внешним файлом или inline-стилями.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3961656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JavaScript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688086"/>
            <a:ext cx="7805886" cy="1814512"/>
            <a:chOff x="0" y="0"/>
            <a:chExt cx="10407848" cy="24193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2419350"/>
            </a:xfrm>
            <a:custGeom>
              <a:avLst/>
              <a:gdLst/>
              <a:ahLst/>
              <a:cxnLst/>
              <a:rect l="l" t="t" r="r" b="b"/>
              <a:pathLst>
                <a:path w="10407848" h="2419350">
                  <a:moveTo>
                    <a:pt x="0" y="0"/>
                  </a:moveTo>
                  <a:lnTo>
                    <a:pt x="10407848" y="0"/>
                  </a:lnTo>
                  <a:lnTo>
                    <a:pt x="104078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40784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Объектно-ориентированный язык для создания динамического поведения на веб-страницах. Позволяет автоматизировать формы, управлять элементами и создавать интерактивные интерфейсы.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6757690"/>
            <a:ext cx="7805886" cy="907256"/>
            <a:chOff x="0" y="0"/>
            <a:chExt cx="1040784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Код размещается в теге &lt;script&gt; или подключается внешним файлом.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1114504"/>
          </a:xfrm>
          <a:custGeom>
            <a:avLst/>
            <a:gdLst/>
            <a:ahLst/>
            <a:cxnLst/>
            <a:rect l="l" t="t" r="r" b="b"/>
            <a:pathLst>
              <a:path w="6858000" h="11114504">
                <a:moveTo>
                  <a:pt x="0" y="0"/>
                </a:moveTo>
                <a:lnTo>
                  <a:pt x="6858000" y="0"/>
                </a:lnTo>
                <a:lnTo>
                  <a:pt x="6858000" y="11114504"/>
                </a:lnTo>
                <a:lnTo>
                  <a:pt x="0" y="111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22" r="-40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1116360"/>
            <a:ext cx="9445526" cy="2080509"/>
            <a:chOff x="0" y="0"/>
            <a:chExt cx="12594035" cy="2774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774012"/>
            </a:xfrm>
            <a:custGeom>
              <a:avLst/>
              <a:gdLst/>
              <a:ahLst/>
              <a:cxnLst/>
              <a:rect l="l" t="t" r="r" b="b"/>
              <a:pathLst>
                <a:path w="12594035" h="2774012">
                  <a:moveTo>
                    <a:pt x="0" y="0"/>
                  </a:moveTo>
                  <a:lnTo>
                    <a:pt x="12594035" y="0"/>
                  </a:lnTo>
                  <a:lnTo>
                    <a:pt x="12594035" y="2774012"/>
                  </a:lnTo>
                  <a:lnTo>
                    <a:pt x="0" y="2774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94035" cy="2802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Что такое CSS и как он работает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3308748"/>
            <a:ext cx="4590604" cy="3476774"/>
            <a:chOff x="0" y="0"/>
            <a:chExt cx="6120805" cy="463569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065" cy="4623054"/>
            </a:xfrm>
            <a:custGeom>
              <a:avLst/>
              <a:gdLst/>
              <a:ahLst/>
              <a:cxnLst/>
              <a:rect l="l" t="t" r="r" b="b"/>
              <a:pathLst>
                <a:path w="6108065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120765" cy="4635627"/>
            </a:xfrm>
            <a:custGeom>
              <a:avLst/>
              <a:gdLst/>
              <a:ahLst/>
              <a:cxnLst/>
              <a:rect l="l" t="t" r="r" b="b"/>
              <a:pathLst>
                <a:path w="6120765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939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43280" y="3606552"/>
            <a:ext cx="3544044" cy="565494"/>
            <a:chOff x="0" y="0"/>
            <a:chExt cx="4725392" cy="7539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753992"/>
            </a:xfrm>
            <a:custGeom>
              <a:avLst/>
              <a:gdLst/>
              <a:ahLst/>
              <a:cxnLst/>
              <a:rect l="l" t="t" r="r" b="b"/>
              <a:pathLst>
                <a:path w="4725392" h="753992">
                  <a:moveTo>
                    <a:pt x="0" y="0"/>
                  </a:moveTo>
                  <a:lnTo>
                    <a:pt x="4725392" y="0"/>
                  </a:lnTo>
                  <a:lnTo>
                    <a:pt x="4725392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Назначение CSS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43280" y="4219575"/>
            <a:ext cx="3994994" cy="2268141"/>
            <a:chOff x="0" y="0"/>
            <a:chExt cx="5326658" cy="30241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3024188"/>
            </a:xfrm>
            <a:custGeom>
              <a:avLst/>
              <a:gdLst/>
              <a:ahLst/>
              <a:cxnLst/>
              <a:rect l="l" t="t" r="r" b="b"/>
              <a:pathLst>
                <a:path w="5326658" h="3024188">
                  <a:moveTo>
                    <a:pt x="0" y="0"/>
                  </a:moveTo>
                  <a:lnTo>
                    <a:pt x="5326658" y="0"/>
                  </a:lnTo>
                  <a:lnTo>
                    <a:pt x="5326658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326658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CSS управляет стилями HTML-элементов: шрифтами, цветами, отступами и расположением на странице.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0071" y="3308748"/>
            <a:ext cx="4590604" cy="3476774"/>
            <a:chOff x="0" y="0"/>
            <a:chExt cx="6120805" cy="463569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4623054"/>
            </a:xfrm>
            <a:custGeom>
              <a:avLst/>
              <a:gdLst/>
              <a:ahLst/>
              <a:cxnLst/>
              <a:rect l="l" t="t" r="r" b="b"/>
              <a:pathLst>
                <a:path w="6108065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4635627"/>
            </a:xfrm>
            <a:custGeom>
              <a:avLst/>
              <a:gdLst/>
              <a:ahLst/>
              <a:cxnLst/>
              <a:rect l="l" t="t" r="r" b="b"/>
              <a:pathLst>
                <a:path w="6120765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07876" y="3606552"/>
            <a:ext cx="3994994" cy="927015"/>
            <a:chOff x="0" y="0"/>
            <a:chExt cx="5326658" cy="12360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26658" cy="1236020"/>
            </a:xfrm>
            <a:custGeom>
              <a:avLst/>
              <a:gdLst/>
              <a:ahLst/>
              <a:cxnLst/>
              <a:rect l="l" t="t" r="r" b="b"/>
              <a:pathLst>
                <a:path w="5326658" h="1236020">
                  <a:moveTo>
                    <a:pt x="0" y="0"/>
                  </a:moveTo>
                  <a:lnTo>
                    <a:pt x="5326658" y="0"/>
                  </a:lnTo>
                  <a:lnTo>
                    <a:pt x="5326658" y="1236020"/>
                  </a:lnTo>
                  <a:lnTo>
                    <a:pt x="0" y="1236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326658" cy="12455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Разделение структуры и оформления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07876" y="4662487"/>
            <a:ext cx="3994994" cy="1814512"/>
            <a:chOff x="0" y="0"/>
            <a:chExt cx="5326658" cy="24193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2419350"/>
            </a:xfrm>
            <a:custGeom>
              <a:avLst/>
              <a:gdLst/>
              <a:ahLst/>
              <a:cxnLst/>
              <a:rect l="l" t="t" r="r" b="b"/>
              <a:pathLst>
                <a:path w="5326658" h="2419350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32665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отвечает за структуру, а CSS — за внешний вид, что упрощает поддержку и изменение дизайна.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45475" y="7059514"/>
            <a:ext cx="9455051" cy="2115890"/>
            <a:chOff x="0" y="0"/>
            <a:chExt cx="12606735" cy="282118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43280" y="7357319"/>
            <a:ext cx="3964781" cy="526965"/>
            <a:chOff x="0" y="0"/>
            <a:chExt cx="5286375" cy="7026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286375" cy="702620"/>
            </a:xfrm>
            <a:custGeom>
              <a:avLst/>
              <a:gdLst/>
              <a:ahLst/>
              <a:cxnLst/>
              <a:rect l="l" t="t" r="r" b="b"/>
              <a:pathLst>
                <a:path w="5286375" h="702620">
                  <a:moveTo>
                    <a:pt x="0" y="0"/>
                  </a:moveTo>
                  <a:lnTo>
                    <a:pt x="5286375" y="0"/>
                  </a:lnTo>
                  <a:lnTo>
                    <a:pt x="5286375" y="702620"/>
                  </a:lnTo>
                  <a:lnTo>
                    <a:pt x="0" y="702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5286375" cy="712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Способы подключения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43280" y="7970341"/>
            <a:ext cx="8859441" cy="907256"/>
            <a:chOff x="0" y="0"/>
            <a:chExt cx="11812588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181258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Стили можно добавлять встроенно, через внешние файлы или непосредственно в атрибуте style.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1682400"/>
          </a:xfrm>
          <a:custGeom>
            <a:avLst/>
            <a:gdLst/>
            <a:ahLst/>
            <a:cxnLst/>
            <a:rect l="l" t="t" r="r" b="b"/>
            <a:pathLst>
              <a:path w="6858000" h="11682400">
                <a:moveTo>
                  <a:pt x="0" y="0"/>
                </a:moveTo>
                <a:lnTo>
                  <a:pt x="6858000" y="0"/>
                </a:lnTo>
                <a:lnTo>
                  <a:pt x="6858000" y="11682400"/>
                </a:lnTo>
                <a:lnTo>
                  <a:pt x="0" y="1168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82" r="-67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1463278"/>
            <a:ext cx="9445526" cy="2031433"/>
            <a:chOff x="0" y="0"/>
            <a:chExt cx="12594035" cy="2708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708578"/>
            </a:xfrm>
            <a:custGeom>
              <a:avLst/>
              <a:gdLst/>
              <a:ahLst/>
              <a:cxnLst/>
              <a:rect l="l" t="t" r="r" b="b"/>
              <a:pathLst>
                <a:path w="12594035" h="2708578">
                  <a:moveTo>
                    <a:pt x="0" y="0"/>
                  </a:moveTo>
                  <a:lnTo>
                    <a:pt x="12594035" y="0"/>
                  </a:lnTo>
                  <a:lnTo>
                    <a:pt x="12594035" y="2708578"/>
                  </a:lnTo>
                  <a:lnTo>
                    <a:pt x="0" y="2708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94035" cy="27371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Принципы работы CSS и каскадность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805290"/>
            <a:ext cx="3544044" cy="565494"/>
            <a:chOff x="0" y="0"/>
            <a:chExt cx="4725392" cy="753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53992"/>
            </a:xfrm>
            <a:custGeom>
              <a:avLst/>
              <a:gdLst/>
              <a:ahLst/>
              <a:cxnLst/>
              <a:rect l="l" t="t" r="r" b="b"/>
              <a:pathLst>
                <a:path w="4725392" h="753992">
                  <a:moveTo>
                    <a:pt x="0" y="0"/>
                  </a:moveTo>
                  <a:lnTo>
                    <a:pt x="4725392" y="0"/>
                  </a:lnTo>
                  <a:lnTo>
                    <a:pt x="4725392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Каскадность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4370784"/>
            <a:ext cx="3624262" cy="2268141"/>
            <a:chOff x="0" y="0"/>
            <a:chExt cx="4832350" cy="30241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32350" cy="3024188"/>
            </a:xfrm>
            <a:custGeom>
              <a:avLst/>
              <a:gdLst/>
              <a:ahLst/>
              <a:cxnLst/>
              <a:rect l="l" t="t" r="r" b="b"/>
              <a:pathLst>
                <a:path w="4832350" h="3024188">
                  <a:moveTo>
                    <a:pt x="0" y="0"/>
                  </a:moveTo>
                  <a:lnTo>
                    <a:pt x="4832350" y="0"/>
                  </a:lnTo>
                  <a:lnTo>
                    <a:pt x="483235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4832350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к элементу применяются несколько стилей, приоритет имеют более специфичные и последние по порядку.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68071" y="3805290"/>
            <a:ext cx="5986237" cy="565494"/>
            <a:chOff x="0" y="0"/>
            <a:chExt cx="7981650" cy="753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1650" cy="753992"/>
            </a:xfrm>
            <a:custGeom>
              <a:avLst/>
              <a:gdLst/>
              <a:ahLst/>
              <a:cxnLst/>
              <a:rect l="l" t="t" r="r" b="b"/>
              <a:pathLst>
                <a:path w="7981650" h="753992">
                  <a:moveTo>
                    <a:pt x="0" y="0"/>
                  </a:moveTo>
                  <a:lnTo>
                    <a:pt x="7981650" y="0"/>
                  </a:lnTo>
                  <a:lnTo>
                    <a:pt x="7981650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7981650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Преимущества и недостатки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68071" y="4370784"/>
            <a:ext cx="5538625" cy="1346726"/>
            <a:chOff x="0" y="0"/>
            <a:chExt cx="7384833" cy="17956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84834" cy="1795635"/>
            </a:xfrm>
            <a:custGeom>
              <a:avLst/>
              <a:gdLst/>
              <a:ahLst/>
              <a:cxnLst/>
              <a:rect l="l" t="t" r="r" b="b"/>
              <a:pathLst>
                <a:path w="7384834" h="1795635">
                  <a:moveTo>
                    <a:pt x="0" y="0"/>
                  </a:moveTo>
                  <a:lnTo>
                    <a:pt x="7384834" y="0"/>
                  </a:lnTo>
                  <a:lnTo>
                    <a:pt x="7384834" y="1795635"/>
                  </a:lnTo>
                  <a:lnTo>
                    <a:pt x="0" y="1795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7384833" cy="18813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Внешние CSS-файлы ускоряют загрузку, но разные браузеры могут по-разному отображать стили.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7" y="2958702"/>
            <a:ext cx="16303526" cy="2031433"/>
            <a:chOff x="0" y="0"/>
            <a:chExt cx="21738035" cy="2708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2708578"/>
            </a:xfrm>
            <a:custGeom>
              <a:avLst/>
              <a:gdLst/>
              <a:ahLst/>
              <a:cxnLst/>
              <a:rect l="l" t="t" r="r" b="b"/>
              <a:pathLst>
                <a:path w="21738034" h="2708578">
                  <a:moveTo>
                    <a:pt x="0" y="0"/>
                  </a:moveTo>
                  <a:lnTo>
                    <a:pt x="21738034" y="0"/>
                  </a:lnTo>
                  <a:lnTo>
                    <a:pt x="21738034" y="2708578"/>
                  </a:lnTo>
                  <a:lnTo>
                    <a:pt x="0" y="2708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738035" cy="27371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JavaScript: язык для динамики на веб-страницах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5439370"/>
            <a:ext cx="4948750" cy="565494"/>
            <a:chOff x="0" y="0"/>
            <a:chExt cx="6598333" cy="753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98334" cy="753992"/>
            </a:xfrm>
            <a:custGeom>
              <a:avLst/>
              <a:gdLst/>
              <a:ahLst/>
              <a:cxnLst/>
              <a:rect l="l" t="t" r="r" b="b"/>
              <a:pathLst>
                <a:path w="6598334" h="753992">
                  <a:moveTo>
                    <a:pt x="0" y="0"/>
                  </a:moveTo>
                  <a:lnTo>
                    <a:pt x="6598334" y="0"/>
                  </a:lnTo>
                  <a:lnTo>
                    <a:pt x="6598334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598333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Назначение JavaScript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6165800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Язык программирования для создания интерактивных элементов и динамического поведения на сайте.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5439370"/>
            <a:ext cx="4601127" cy="565494"/>
            <a:chOff x="0" y="0"/>
            <a:chExt cx="6134836" cy="753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34836" cy="753992"/>
            </a:xfrm>
            <a:custGeom>
              <a:avLst/>
              <a:gdLst/>
              <a:ahLst/>
              <a:cxnLst/>
              <a:rect l="l" t="t" r="r" b="b"/>
              <a:pathLst>
                <a:path w="6134836" h="753992">
                  <a:moveTo>
                    <a:pt x="0" y="0"/>
                  </a:moveTo>
                  <a:lnTo>
                    <a:pt x="6134836" y="0"/>
                  </a:lnTo>
                  <a:lnTo>
                    <a:pt x="6134836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6134836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Подключение скриптов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6165800"/>
            <a:ext cx="7805886" cy="2242156"/>
            <a:chOff x="0" y="0"/>
            <a:chExt cx="10407848" cy="2989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2989541"/>
            </a:xfrm>
            <a:custGeom>
              <a:avLst/>
              <a:gdLst/>
              <a:ahLst/>
              <a:cxnLst/>
              <a:rect l="l" t="t" r="r" b="b"/>
              <a:pathLst>
                <a:path w="10407848" h="2989541">
                  <a:moveTo>
                    <a:pt x="0" y="0"/>
                  </a:moveTo>
                  <a:lnTo>
                    <a:pt x="10407848" y="0"/>
                  </a:lnTo>
                  <a:lnTo>
                    <a:pt x="10407848" y="2989541"/>
                  </a:lnTo>
                  <a:lnTo>
                    <a:pt x="0" y="29895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407848" cy="30752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 можно размещать внутри тега </a:t>
              </a:r>
              <a:r>
                <a:rPr lang="en-US" sz="218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script</a:t>
              </a: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или подключать внешние файлы через атрибут </a:t>
              </a:r>
              <a:r>
                <a:rPr lang="en-US" sz="218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src</a:t>
              </a: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l">
                <a:lnSpc>
                  <a:spcPts val="3561"/>
                </a:lnSpc>
              </a:pPr>
              <a:endPara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&lt;script type="text/javascript" src="script.js"&gt;&lt;/script&gt;</a:t>
              </a:r>
            </a:p>
            <a:p>
              <a:pPr algn="l">
                <a:lnSpc>
                  <a:spcPts val="3561"/>
                </a:lnSpc>
              </a:pPr>
              <a:endPara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06959" y="899073"/>
            <a:ext cx="9616082" cy="1736383"/>
            <a:chOff x="0" y="0"/>
            <a:chExt cx="12821443" cy="2315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1444" cy="2315177"/>
            </a:xfrm>
            <a:custGeom>
              <a:avLst/>
              <a:gdLst/>
              <a:ahLst/>
              <a:cxnLst/>
              <a:rect l="l" t="t" r="r" b="b"/>
              <a:pathLst>
                <a:path w="12821444" h="2315177">
                  <a:moveTo>
                    <a:pt x="0" y="0"/>
                  </a:moveTo>
                  <a:lnTo>
                    <a:pt x="12821444" y="0"/>
                  </a:lnTo>
                  <a:lnTo>
                    <a:pt x="12821444" y="2315177"/>
                  </a:lnTo>
                  <a:lnTo>
                    <a:pt x="0" y="2315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821443" cy="23437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7"/>
                </a:lnSpc>
              </a:pPr>
              <a:r>
                <a:rPr lang="en-US" sz="47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Возможности и инструменты для работы с JavaScript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91246" y="3545384"/>
            <a:ext cx="3239244" cy="516539"/>
            <a:chOff x="0" y="0"/>
            <a:chExt cx="4318992" cy="6887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8992" cy="688719"/>
            </a:xfrm>
            <a:custGeom>
              <a:avLst/>
              <a:gdLst/>
              <a:ahLst/>
              <a:cxnLst/>
              <a:rect l="l" t="t" r="r" b="b"/>
              <a:pathLst>
                <a:path w="4318992" h="688719">
                  <a:moveTo>
                    <a:pt x="0" y="0"/>
                  </a:moveTo>
                  <a:lnTo>
                    <a:pt x="4318992" y="0"/>
                  </a:lnTo>
                  <a:lnTo>
                    <a:pt x="4318992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318992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Функционал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91246" y="4105721"/>
            <a:ext cx="7931795" cy="828972"/>
            <a:chOff x="0" y="0"/>
            <a:chExt cx="10575727" cy="1105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Автоматизация форм, управление видимостью элементов и создание интерактивных интерфейсов.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1246" y="5452914"/>
            <a:ext cx="3239244" cy="516539"/>
            <a:chOff x="0" y="0"/>
            <a:chExt cx="4318992" cy="688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8992" cy="688719"/>
            </a:xfrm>
            <a:custGeom>
              <a:avLst/>
              <a:gdLst/>
              <a:ahLst/>
              <a:cxnLst/>
              <a:rect l="l" t="t" r="r" b="b"/>
              <a:pathLst>
                <a:path w="4318992" h="688719">
                  <a:moveTo>
                    <a:pt x="0" y="0"/>
                  </a:moveTo>
                  <a:lnTo>
                    <a:pt x="4318992" y="0"/>
                  </a:lnTo>
                  <a:lnTo>
                    <a:pt x="4318992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318992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Простота освоения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1246" y="6013251"/>
            <a:ext cx="7931795" cy="828972"/>
            <a:chOff x="0" y="0"/>
            <a:chExt cx="10575727" cy="11052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JavaScript доступен для изучения и предлагает широкий спектр возможностей для веб-разработчиков.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91246" y="7360444"/>
            <a:ext cx="5541775" cy="516539"/>
            <a:chOff x="0" y="0"/>
            <a:chExt cx="7389033" cy="688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89033" cy="688719"/>
            </a:xfrm>
            <a:custGeom>
              <a:avLst/>
              <a:gdLst/>
              <a:ahLst/>
              <a:cxnLst/>
              <a:rect l="l" t="t" r="r" b="b"/>
              <a:pathLst>
                <a:path w="7389033" h="688719">
                  <a:moveTo>
                    <a:pt x="0" y="0"/>
                  </a:moveTo>
                  <a:lnTo>
                    <a:pt x="7389033" y="0"/>
                  </a:lnTo>
                  <a:lnTo>
                    <a:pt x="7389033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7389033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Инструменты разработки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91246" y="7920781"/>
            <a:ext cx="7931795" cy="828972"/>
            <a:chOff x="0" y="0"/>
            <a:chExt cx="10575727" cy="11052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Используются редакторы, например модуль Eclipse, и встроенные отладчики браузеров для тестирования кода.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2915" y="3950345"/>
            <a:ext cx="618192" cy="6181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2915" y="5857875"/>
            <a:ext cx="618192" cy="61819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2915" y="7765405"/>
            <a:ext cx="618192" cy="61819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95812"/>
            <a:ext cx="1338862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Практическая часть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37747" y="898029"/>
            <a:ext cx="9270504" cy="2874063"/>
            <a:chOff x="0" y="0"/>
            <a:chExt cx="12360672" cy="383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60672" cy="3832084"/>
            </a:xfrm>
            <a:custGeom>
              <a:avLst/>
              <a:gdLst/>
              <a:ahLst/>
              <a:cxnLst/>
              <a:rect l="l" t="t" r="r" b="b"/>
              <a:pathLst>
                <a:path w="12360672" h="3832084">
                  <a:moveTo>
                    <a:pt x="0" y="0"/>
                  </a:moveTo>
                  <a:lnTo>
                    <a:pt x="12360672" y="0"/>
                  </a:lnTo>
                  <a:lnTo>
                    <a:pt x="12360672" y="3832084"/>
                  </a:lnTo>
                  <a:lnTo>
                    <a:pt x="0" y="3832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360672" cy="38511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Проектирование и разработка сайта "Аэропорт Онлайн"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7747" y="3990529"/>
            <a:ext cx="9270504" cy="2662294"/>
            <a:chOff x="0" y="0"/>
            <a:chExt cx="12360672" cy="3549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60672" cy="3549725"/>
            </a:xfrm>
            <a:custGeom>
              <a:avLst/>
              <a:gdLst/>
              <a:ahLst/>
              <a:cxnLst/>
              <a:rect l="l" t="t" r="r" b="b"/>
              <a:pathLst>
                <a:path w="12360672" h="3549725">
                  <a:moveTo>
                    <a:pt x="0" y="0"/>
                  </a:moveTo>
                  <a:lnTo>
                    <a:pt x="12360672" y="0"/>
                  </a:lnTo>
                  <a:lnTo>
                    <a:pt x="12360672" y="3549725"/>
                  </a:lnTo>
                  <a:lnTo>
                    <a:pt x="0" y="3549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360672" cy="3616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2"/>
                </a:lnSpc>
              </a:pPr>
              <a:r>
                <a:rPr lang="en-US" sz="2274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Предметная область проекта охватывает разработку онлайн-информационной системы для аэропорта, предназначенной для предоставления пассажирам актуальной информации о рейсах, услугах и навигации по территории аэропорта. Цель — повысить качество обслуживания и улучшить пользовательский опыт за счёт логичной структуры и продуманной навигации.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37747" y="6828245"/>
            <a:ext cx="9270504" cy="1863661"/>
            <a:chOff x="0" y="0"/>
            <a:chExt cx="12360672" cy="2484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60672" cy="2484882"/>
            </a:xfrm>
            <a:custGeom>
              <a:avLst/>
              <a:gdLst/>
              <a:ahLst/>
              <a:cxnLst/>
              <a:rect l="l" t="t" r="r" b="b"/>
              <a:pathLst>
                <a:path w="12360672" h="2484882">
                  <a:moveTo>
                    <a:pt x="0" y="0"/>
                  </a:moveTo>
                  <a:lnTo>
                    <a:pt x="12360672" y="0"/>
                  </a:lnTo>
                  <a:lnTo>
                    <a:pt x="12360672" y="2484882"/>
                  </a:lnTo>
                  <a:lnTo>
                    <a:pt x="0" y="2484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360672" cy="2561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Используются технологии HTML, CSS и JavaScript для создания адаптивного, функционального и интерактивного сайта, который обеспечивает быстрый доступ к информации и удобство взаимодействия.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2985" y="8867329"/>
            <a:ext cx="503188" cy="503188"/>
            <a:chOff x="0" y="0"/>
            <a:chExt cx="670917" cy="6709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0941" cy="670941"/>
            </a:xfrm>
            <a:custGeom>
              <a:avLst/>
              <a:gdLst/>
              <a:ahLst/>
              <a:cxnLst/>
              <a:rect l="l" t="t" r="r" b="b"/>
              <a:pathLst>
                <a:path w="670941" h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0"/>
            <a:ext cx="7121965" cy="10287000"/>
          </a:xfrm>
          <a:custGeom>
            <a:avLst/>
            <a:gdLst/>
            <a:ahLst/>
            <a:cxnLst/>
            <a:rect l="l" t="t" r="r" b="b"/>
            <a:pathLst>
              <a:path w="7121965" h="10287000">
                <a:moveTo>
                  <a:pt x="0" y="0"/>
                </a:moveTo>
                <a:lnTo>
                  <a:pt x="7121965" y="0"/>
                </a:lnTo>
                <a:lnTo>
                  <a:pt x="71219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52" r="-655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0"/>
            <a:ext cx="16152019" cy="1733847"/>
            <a:chOff x="0" y="0"/>
            <a:chExt cx="21536025" cy="2311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36025" cy="2311797"/>
            </a:xfrm>
            <a:custGeom>
              <a:avLst/>
              <a:gdLst/>
              <a:ahLst/>
              <a:cxnLst/>
              <a:rect l="l" t="t" r="r" b="b"/>
              <a:pathLst>
                <a:path w="21536025" h="2311797">
                  <a:moveTo>
                    <a:pt x="0" y="0"/>
                  </a:moveTo>
                  <a:lnTo>
                    <a:pt x="21536025" y="0"/>
                  </a:lnTo>
                  <a:lnTo>
                    <a:pt x="21536025" y="2311797"/>
                  </a:lnTo>
                  <a:lnTo>
                    <a:pt x="0" y="231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536025" cy="2349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Организация файловой структуры и среды разработки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7991" y="2027544"/>
            <a:ext cx="5180559" cy="2599581"/>
            <a:chOff x="0" y="0"/>
            <a:chExt cx="6907412" cy="3466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07403" cy="3466211"/>
            </a:xfrm>
            <a:custGeom>
              <a:avLst/>
              <a:gdLst/>
              <a:ahLst/>
              <a:cxnLst/>
              <a:rect l="l" t="t" r="r" b="b"/>
              <a:pathLst>
                <a:path w="6907403" h="3466211">
                  <a:moveTo>
                    <a:pt x="0" y="61087"/>
                  </a:moveTo>
                  <a:cubicBezTo>
                    <a:pt x="0" y="27305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7305"/>
                    <a:pt x="6907403" y="61087"/>
                  </a:cubicBezTo>
                  <a:lnTo>
                    <a:pt x="6907403" y="3405124"/>
                  </a:lnTo>
                  <a:cubicBezTo>
                    <a:pt x="6907403" y="3438779"/>
                    <a:pt x="6880098" y="3466211"/>
                    <a:pt x="6846316" y="3466211"/>
                  </a:cubicBezTo>
                  <a:lnTo>
                    <a:pt x="61087" y="3466211"/>
                  </a:lnTo>
                  <a:cubicBezTo>
                    <a:pt x="27432" y="3466211"/>
                    <a:pt x="0" y="3438906"/>
                    <a:pt x="0" y="3405124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089" y="2154160"/>
            <a:ext cx="3467546" cy="550874"/>
            <a:chOff x="0" y="0"/>
            <a:chExt cx="4623395" cy="7344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23395" cy="734499"/>
            </a:xfrm>
            <a:custGeom>
              <a:avLst/>
              <a:gdLst/>
              <a:ahLst/>
              <a:cxnLst/>
              <a:rect l="l" t="t" r="r" b="b"/>
              <a:pathLst>
                <a:path w="4623395" h="734499">
                  <a:moveTo>
                    <a:pt x="0" y="0"/>
                  </a:moveTo>
                  <a:lnTo>
                    <a:pt x="4623395" y="0"/>
                  </a:lnTo>
                  <a:lnTo>
                    <a:pt x="4623395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23395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Среда разработки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3089" y="2819283"/>
            <a:ext cx="4570362" cy="1372940"/>
            <a:chOff x="0" y="0"/>
            <a:chExt cx="6093817" cy="18305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Выбран редактор Visual Studio Code для удобства и функциональности.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922400"/>
            <a:ext cx="5180559" cy="2536419"/>
            <a:chOff x="0" y="0"/>
            <a:chExt cx="6907412" cy="33818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7403" cy="3381994"/>
            </a:xfrm>
            <a:custGeom>
              <a:avLst/>
              <a:gdLst/>
              <a:ahLst/>
              <a:cxnLst/>
              <a:rect l="l" t="t" r="r" b="b"/>
              <a:pathLst>
                <a:path w="6907403" h="3381994">
                  <a:moveTo>
                    <a:pt x="0" y="59603"/>
                  </a:moveTo>
                  <a:cubicBezTo>
                    <a:pt x="0" y="26642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6642"/>
                    <a:pt x="6907403" y="59603"/>
                  </a:cubicBezTo>
                  <a:lnTo>
                    <a:pt x="6907403" y="3322389"/>
                  </a:lnTo>
                  <a:cubicBezTo>
                    <a:pt x="6907403" y="3355226"/>
                    <a:pt x="6880098" y="3381994"/>
                    <a:pt x="6846316" y="3381994"/>
                  </a:cubicBezTo>
                  <a:lnTo>
                    <a:pt x="61087" y="3381994"/>
                  </a:lnTo>
                  <a:cubicBezTo>
                    <a:pt x="27432" y="3381994"/>
                    <a:pt x="0" y="3355351"/>
                    <a:pt x="0" y="3322389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3089" y="5046225"/>
            <a:ext cx="3588246" cy="550874"/>
            <a:chOff x="0" y="0"/>
            <a:chExt cx="4784328" cy="7344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84329" cy="734499"/>
            </a:xfrm>
            <a:custGeom>
              <a:avLst/>
              <a:gdLst/>
              <a:ahLst/>
              <a:cxnLst/>
              <a:rect l="l" t="t" r="r" b="b"/>
              <a:pathLst>
                <a:path w="4784329" h="734499">
                  <a:moveTo>
                    <a:pt x="0" y="0"/>
                  </a:moveTo>
                  <a:lnTo>
                    <a:pt x="4784329" y="0"/>
                  </a:lnTo>
                  <a:lnTo>
                    <a:pt x="4784329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84328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Структура проекта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089" y="5708212"/>
            <a:ext cx="4570362" cy="1372940"/>
            <a:chOff x="0" y="0"/>
            <a:chExt cx="6093817" cy="18305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Создана папка "Visuals" с подкаталогами css и images для стилей и изображений.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67991" y="7687419"/>
            <a:ext cx="5180559" cy="2404874"/>
            <a:chOff x="0" y="0"/>
            <a:chExt cx="6907412" cy="32064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07403" cy="3206602"/>
            </a:xfrm>
            <a:custGeom>
              <a:avLst/>
              <a:gdLst/>
              <a:ahLst/>
              <a:cxnLst/>
              <a:rect l="l" t="t" r="r" b="b"/>
              <a:pathLst>
                <a:path w="6907403" h="3206602">
                  <a:moveTo>
                    <a:pt x="0" y="56512"/>
                  </a:moveTo>
                  <a:cubicBezTo>
                    <a:pt x="0" y="25260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5260"/>
                    <a:pt x="6907403" y="56512"/>
                  </a:cubicBezTo>
                  <a:lnTo>
                    <a:pt x="6907403" y="3150082"/>
                  </a:lnTo>
                  <a:cubicBezTo>
                    <a:pt x="6907403" y="3181217"/>
                    <a:pt x="6880098" y="3206602"/>
                    <a:pt x="6846316" y="3206602"/>
                  </a:cubicBezTo>
                  <a:lnTo>
                    <a:pt x="61087" y="3206602"/>
                  </a:lnTo>
                  <a:cubicBezTo>
                    <a:pt x="27432" y="3206602"/>
                    <a:pt x="0" y="3181334"/>
                    <a:pt x="0" y="3150082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439" y="7941081"/>
            <a:ext cx="3467546" cy="550874"/>
            <a:chOff x="0" y="0"/>
            <a:chExt cx="4623395" cy="73449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23395" cy="734499"/>
            </a:xfrm>
            <a:custGeom>
              <a:avLst/>
              <a:gdLst/>
              <a:ahLst/>
              <a:cxnLst/>
              <a:rect l="l" t="t" r="r" b="b"/>
              <a:pathLst>
                <a:path w="4623395" h="734499">
                  <a:moveTo>
                    <a:pt x="0" y="0"/>
                  </a:moveTo>
                  <a:lnTo>
                    <a:pt x="4623395" y="0"/>
                  </a:lnTo>
                  <a:lnTo>
                    <a:pt x="4623395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23395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Основные файлы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3089" y="8603069"/>
            <a:ext cx="4570362" cy="1372940"/>
            <a:chOff x="0" y="0"/>
            <a:chExt cx="6093817" cy="18305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Первым создан файл index.html, а также style.css для оформления и папка с изображениями.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0805430" y="2154160"/>
            <a:ext cx="5117947" cy="6869221"/>
          </a:xfrm>
          <a:custGeom>
            <a:avLst/>
            <a:gdLst/>
            <a:ahLst/>
            <a:cxnLst/>
            <a:rect l="l" t="t" r="r" b="b"/>
            <a:pathLst>
              <a:path w="5117947" h="6869221">
                <a:moveTo>
                  <a:pt x="0" y="0"/>
                </a:moveTo>
                <a:lnTo>
                  <a:pt x="5117948" y="0"/>
                </a:lnTo>
                <a:lnTo>
                  <a:pt x="5117948" y="6869221"/>
                </a:lnTo>
                <a:lnTo>
                  <a:pt x="0" y="686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3252" y="174742"/>
            <a:ext cx="11043279" cy="98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9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Веб-системы и технологии объединяют языки программирования, инструменты и методы для создания и поддержки веб-приложений. Рост интернет-сервисов расширил доступ к информации и упростил взаимодействие с программным обеспечением благодаря графическим интерфейсам.</a:t>
            </a:r>
          </a:p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9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Современные веб-технологии включают клиентские (HTML, CSS, JavaScript) и серверные (PHP, CGI) решения. Архитектура «клиент-сервер» обеспечивает обмен запросами и ответами между пользователем и сервером.</a:t>
            </a:r>
          </a:p>
        </p:txBody>
      </p:sp>
      <p:sp>
        <p:nvSpPr>
          <p:cNvPr id="3" name="Freeform 3"/>
          <p:cNvSpPr/>
          <p:nvPr/>
        </p:nvSpPr>
        <p:spPr>
          <a:xfrm>
            <a:off x="18847" y="2055996"/>
            <a:ext cx="3087504" cy="3087504"/>
          </a:xfrm>
          <a:custGeom>
            <a:avLst/>
            <a:gdLst/>
            <a:ahLst/>
            <a:cxnLst/>
            <a:rect l="l" t="t" r="r" b="b"/>
            <a:pathLst>
              <a:path w="3087504" h="3087504">
                <a:moveTo>
                  <a:pt x="0" y="0"/>
                </a:moveTo>
                <a:lnTo>
                  <a:pt x="3087504" y="0"/>
                </a:lnTo>
                <a:lnTo>
                  <a:pt x="3087504" y="3087504"/>
                </a:lnTo>
                <a:lnTo>
                  <a:pt x="0" y="308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6351" y="4234868"/>
            <a:ext cx="3035940" cy="3035940"/>
          </a:xfrm>
          <a:custGeom>
            <a:avLst/>
            <a:gdLst/>
            <a:ahLst/>
            <a:cxnLst/>
            <a:rect l="l" t="t" r="r" b="b"/>
            <a:pathLst>
              <a:path w="3035940" h="3035940">
                <a:moveTo>
                  <a:pt x="0" y="0"/>
                </a:moveTo>
                <a:lnTo>
                  <a:pt x="3035940" y="0"/>
                </a:lnTo>
                <a:lnTo>
                  <a:pt x="3035940" y="3035940"/>
                </a:lnTo>
                <a:lnTo>
                  <a:pt x="0" y="303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9354" y="6704473"/>
            <a:ext cx="1966491" cy="2843270"/>
          </a:xfrm>
          <a:custGeom>
            <a:avLst/>
            <a:gdLst/>
            <a:ahLst/>
            <a:cxnLst/>
            <a:rect l="l" t="t" r="r" b="b"/>
            <a:pathLst>
              <a:path w="1966491" h="2843270">
                <a:moveTo>
                  <a:pt x="0" y="0"/>
                </a:moveTo>
                <a:lnTo>
                  <a:pt x="1966490" y="0"/>
                </a:lnTo>
                <a:lnTo>
                  <a:pt x="1966490" y="2843270"/>
                </a:lnTo>
                <a:lnTo>
                  <a:pt x="0" y="284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77332"/>
            <a:ext cx="3536752" cy="102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5614" b="1" spc="-112">
                <a:solidFill>
                  <a:srgbClr val="000000"/>
                </a:solidFill>
                <a:latin typeface="Crimson Roman Bold"/>
                <a:ea typeface="Crimson Roman Bold"/>
                <a:cs typeface="Crimson Roman Bold"/>
                <a:sym typeface="Crimson Roman Bold"/>
              </a:rPr>
              <a:t>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2374" y="400677"/>
            <a:ext cx="12532922" cy="906994"/>
            <a:chOff x="0" y="0"/>
            <a:chExt cx="16710563" cy="12093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10563" cy="1209326"/>
            </a:xfrm>
            <a:custGeom>
              <a:avLst/>
              <a:gdLst/>
              <a:ahLst/>
              <a:cxnLst/>
              <a:rect l="l" t="t" r="r" b="b"/>
              <a:pathLst>
                <a:path w="16710563" h="1209326">
                  <a:moveTo>
                    <a:pt x="0" y="0"/>
                  </a:moveTo>
                  <a:lnTo>
                    <a:pt x="16710563" y="0"/>
                  </a:lnTo>
                  <a:lnTo>
                    <a:pt x="16710563" y="1209326"/>
                  </a:lnTo>
                  <a:lnTo>
                    <a:pt x="0" y="1209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710563" cy="1218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87"/>
                </a:lnSpc>
              </a:pPr>
              <a:r>
                <a:rPr lang="en-US" sz="456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Верстка главной страницы index.html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7092" y="1453812"/>
            <a:ext cx="4815334" cy="362099"/>
            <a:chOff x="0" y="0"/>
            <a:chExt cx="6420445" cy="482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20445" cy="482798"/>
            </a:xfrm>
            <a:custGeom>
              <a:avLst/>
              <a:gdLst/>
              <a:ahLst/>
              <a:cxnLst/>
              <a:rect l="l" t="t" r="r" b="b"/>
              <a:pathLst>
                <a:path w="6420445" h="482798">
                  <a:moveTo>
                    <a:pt x="0" y="0"/>
                  </a:moveTo>
                  <a:lnTo>
                    <a:pt x="6420445" y="0"/>
                  </a:lnTo>
                  <a:lnTo>
                    <a:pt x="6420445" y="482798"/>
                  </a:lnTo>
                  <a:lnTo>
                    <a:pt x="0" y="482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20445" cy="5018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Стандартная структура HTML5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2791" y="2196910"/>
            <a:ext cx="7579855" cy="1350340"/>
            <a:chOff x="0" y="0"/>
            <a:chExt cx="10106474" cy="1800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06473" cy="1800453"/>
            </a:xfrm>
            <a:custGeom>
              <a:avLst/>
              <a:gdLst/>
              <a:ahLst/>
              <a:cxnLst/>
              <a:rect l="l" t="t" r="r" b="b"/>
              <a:pathLst>
                <a:path w="10106473" h="1800453">
                  <a:moveTo>
                    <a:pt x="0" y="0"/>
                  </a:moveTo>
                  <a:lnTo>
                    <a:pt x="10106473" y="0"/>
                  </a:lnTo>
                  <a:lnTo>
                    <a:pt x="10106473" y="1800453"/>
                  </a:lnTo>
                  <a:lnTo>
                    <a:pt x="0" y="180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106474" cy="18671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Используются теги DOCTYPE, html lang, meta charset и viewport для корректного отображения и адаптивности.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133213" y="2126435"/>
            <a:ext cx="10069062" cy="2841632"/>
          </a:xfrm>
          <a:custGeom>
            <a:avLst/>
            <a:gdLst/>
            <a:ahLst/>
            <a:cxnLst/>
            <a:rect l="l" t="t" r="r" b="b"/>
            <a:pathLst>
              <a:path w="10069062" h="2841632">
                <a:moveTo>
                  <a:pt x="0" y="0"/>
                </a:moveTo>
                <a:lnTo>
                  <a:pt x="10069062" y="0"/>
                </a:lnTo>
                <a:lnTo>
                  <a:pt x="10069062" y="2841632"/>
                </a:lnTo>
                <a:lnTo>
                  <a:pt x="0" y="284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12791" y="3918726"/>
            <a:ext cx="7881491" cy="361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&lt;!DOCTYPE html&gt; сообщает браузеру, что документ написан на HTML5.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&lt;html lang="ru"&gt; задаёт язык страницы.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&lt;meta charset="UTF-8"&gt; гарантирует корректное отображение кириллицы.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&lt;meta name="viewport" content="width=device-width, initial-scale=1.0"&gt; позволяет адаптировать страницу под экраны разных устройств.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&lt;link rel="stylesheet" href="style.css"&gt; подключает ваш CSS.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6777"/>
            <a:ext cx="2897237" cy="690605"/>
            <a:chOff x="0" y="0"/>
            <a:chExt cx="3862983" cy="920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2983" cy="920807"/>
            </a:xfrm>
            <a:custGeom>
              <a:avLst/>
              <a:gdLst/>
              <a:ahLst/>
              <a:cxnLst/>
              <a:rect l="l" t="t" r="r" b="b"/>
              <a:pathLst>
                <a:path w="3862983" h="920807">
                  <a:moveTo>
                    <a:pt x="0" y="0"/>
                  </a:moveTo>
                  <a:lnTo>
                    <a:pt x="3862983" y="0"/>
                  </a:lnTo>
                  <a:lnTo>
                    <a:pt x="3862983" y="920807"/>
                  </a:lnTo>
                  <a:lnTo>
                    <a:pt x="0" y="920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62983" cy="939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3349" b="1">
                  <a:solidFill>
                    <a:srgbClr val="3D383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Навигация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360623"/>
            <a:ext cx="5489613" cy="1989953"/>
            <a:chOff x="0" y="0"/>
            <a:chExt cx="7319484" cy="2653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19483" cy="2653271"/>
            </a:xfrm>
            <a:custGeom>
              <a:avLst/>
              <a:gdLst/>
              <a:ahLst/>
              <a:cxnLst/>
              <a:rect l="l" t="t" r="r" b="b"/>
              <a:pathLst>
                <a:path w="7319483" h="2653271">
                  <a:moveTo>
                    <a:pt x="0" y="0"/>
                  </a:moveTo>
                  <a:lnTo>
                    <a:pt x="7319483" y="0"/>
                  </a:lnTo>
                  <a:lnTo>
                    <a:pt x="7319483" y="2653271"/>
                  </a:lnTo>
                  <a:lnTo>
                    <a:pt x="0" y="2653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7319484" cy="27294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Меню с пунктами Главная, Расписание рейсов, Контакты и Войти для удобного перехода между страницами.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509096" y="1073068"/>
            <a:ext cx="9357309" cy="4555018"/>
          </a:xfrm>
          <a:custGeom>
            <a:avLst/>
            <a:gdLst/>
            <a:ahLst/>
            <a:cxnLst/>
            <a:rect l="l" t="t" r="r" b="b"/>
            <a:pathLst>
              <a:path w="9357309" h="4555018">
                <a:moveTo>
                  <a:pt x="0" y="0"/>
                </a:moveTo>
                <a:lnTo>
                  <a:pt x="9357309" y="0"/>
                </a:lnTo>
                <a:lnTo>
                  <a:pt x="9357309" y="4555018"/>
                </a:lnTo>
                <a:lnTo>
                  <a:pt x="0" y="455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7013796" y="1360686"/>
            <a:ext cx="0" cy="77108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09096" y="6320369"/>
            <a:ext cx="9865140" cy="690560"/>
          </a:xfrm>
          <a:custGeom>
            <a:avLst/>
            <a:gdLst/>
            <a:ahLst/>
            <a:cxnLst/>
            <a:rect l="l" t="t" r="r" b="b"/>
            <a:pathLst>
              <a:path w="9865140" h="690560">
                <a:moveTo>
                  <a:pt x="0" y="0"/>
                </a:moveTo>
                <a:lnTo>
                  <a:pt x="9865140" y="0"/>
                </a:lnTo>
                <a:lnTo>
                  <a:pt x="9865140" y="690560"/>
                </a:lnTo>
                <a:lnTo>
                  <a:pt x="0" y="690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7767" y="3694257"/>
            <a:ext cx="5700912" cy="16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&lt;ul&gt; + &lt;li&gt; + &lt;a&gt; — пункты меню, которые при клике переходят на нужные страницы.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7651"/>
            <a:ext cx="6729692" cy="663848"/>
            <a:chOff x="0" y="0"/>
            <a:chExt cx="8972922" cy="885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72922" cy="885131"/>
            </a:xfrm>
            <a:custGeom>
              <a:avLst/>
              <a:gdLst/>
              <a:ahLst/>
              <a:cxnLst/>
              <a:rect l="l" t="t" r="r" b="b"/>
              <a:pathLst>
                <a:path w="8972922" h="885131">
                  <a:moveTo>
                    <a:pt x="0" y="0"/>
                  </a:moveTo>
                  <a:lnTo>
                    <a:pt x="8972922" y="0"/>
                  </a:lnTo>
                  <a:lnTo>
                    <a:pt x="8972922" y="885131"/>
                  </a:lnTo>
                  <a:lnTo>
                    <a:pt x="0" y="885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972922" cy="8946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335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Баннер с поиском рейса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651" y="2526947"/>
            <a:ext cx="5979427" cy="1465250"/>
            <a:chOff x="0" y="0"/>
            <a:chExt cx="7972569" cy="1953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72568" cy="1953666"/>
            </a:xfrm>
            <a:custGeom>
              <a:avLst/>
              <a:gdLst/>
              <a:ahLst/>
              <a:cxnLst/>
              <a:rect l="l" t="t" r="r" b="b"/>
              <a:pathLst>
                <a:path w="7972568" h="1953666">
                  <a:moveTo>
                    <a:pt x="0" y="0"/>
                  </a:moveTo>
                  <a:lnTo>
                    <a:pt x="7972568" y="0"/>
                  </a:lnTo>
                  <a:lnTo>
                    <a:pt x="7972568" y="1953666"/>
                  </a:lnTo>
                  <a:lnTo>
                    <a:pt x="0" y="19536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972569" cy="20203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Форма с выбором направления (вылет/прилет), полем для номера рейса и кнопкой поиска.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041425" y="1603265"/>
            <a:ext cx="10217875" cy="4777863"/>
          </a:xfrm>
          <a:custGeom>
            <a:avLst/>
            <a:gdLst/>
            <a:ahLst/>
            <a:cxnLst/>
            <a:rect l="l" t="t" r="r" b="b"/>
            <a:pathLst>
              <a:path w="10217875" h="4777863">
                <a:moveTo>
                  <a:pt x="0" y="0"/>
                </a:moveTo>
                <a:lnTo>
                  <a:pt x="10217875" y="0"/>
                </a:lnTo>
                <a:lnTo>
                  <a:pt x="10217875" y="4777863"/>
                </a:lnTo>
                <a:lnTo>
                  <a:pt x="0" y="4777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6403" y="4137384"/>
            <a:ext cx="6430441" cy="28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 .welcome-banner задаёт фоновую картинку или цвет.</a:t>
            </a:r>
          </a:p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Внутри &lt;div class= “search flight” , можно выбрать между вылетом и прилетом, так же присутсвует поисковая строка для получения информации о рейсе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527795" y="2947397"/>
            <a:ext cx="19050" cy="54778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758392" y="7005031"/>
            <a:ext cx="7937288" cy="2510167"/>
          </a:xfrm>
          <a:custGeom>
            <a:avLst/>
            <a:gdLst/>
            <a:ahLst/>
            <a:cxnLst/>
            <a:rect l="l" t="t" r="r" b="b"/>
            <a:pathLst>
              <a:path w="7937288" h="2510167">
                <a:moveTo>
                  <a:pt x="0" y="0"/>
                </a:moveTo>
                <a:lnTo>
                  <a:pt x="7937288" y="0"/>
                </a:lnTo>
                <a:lnTo>
                  <a:pt x="7937288" y="2510167"/>
                </a:lnTo>
                <a:lnTo>
                  <a:pt x="0" y="2510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0433" y="185231"/>
            <a:ext cx="8895287" cy="6214515"/>
          </a:xfrm>
          <a:custGeom>
            <a:avLst/>
            <a:gdLst/>
            <a:ahLst/>
            <a:cxnLst/>
            <a:rect l="l" t="t" r="r" b="b"/>
            <a:pathLst>
              <a:path w="8895287" h="6214515">
                <a:moveTo>
                  <a:pt x="0" y="0"/>
                </a:moveTo>
                <a:lnTo>
                  <a:pt x="8895286" y="0"/>
                </a:lnTo>
                <a:lnTo>
                  <a:pt x="8895286" y="6214515"/>
                </a:lnTo>
                <a:lnTo>
                  <a:pt x="0" y="621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17447" y="6399746"/>
            <a:ext cx="11301259" cy="3658783"/>
          </a:xfrm>
          <a:custGeom>
            <a:avLst/>
            <a:gdLst/>
            <a:ahLst/>
            <a:cxnLst/>
            <a:rect l="l" t="t" r="r" b="b"/>
            <a:pathLst>
              <a:path w="11301259" h="3658783">
                <a:moveTo>
                  <a:pt x="0" y="0"/>
                </a:moveTo>
                <a:lnTo>
                  <a:pt x="11301259" y="0"/>
                </a:lnTo>
                <a:lnTo>
                  <a:pt x="11301259" y="3658783"/>
                </a:lnTo>
                <a:lnTo>
                  <a:pt x="0" y="365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77339" y="777286"/>
            <a:ext cx="4104531" cy="62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1"/>
              </a:lnSpc>
              <a:spcBef>
                <a:spcPct val="0"/>
              </a:spcBef>
            </a:pPr>
            <a:r>
              <a:rPr lang="en-US" sz="34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Карточки-переходы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1532" y="2028877"/>
            <a:ext cx="7483831" cy="273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408" lvl="1" indent="-311704" algn="l">
              <a:lnSpc>
                <a:spcPts val="437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Каждая карточка — это ссылка &lt;a&gt; с изображением, заголовком &lt;h3&gt; и описанием &lt;p&gt;.</a:t>
            </a:r>
          </a:p>
          <a:p>
            <a:pPr marL="623408" lvl="1" indent="-311704" algn="l">
              <a:lnSpc>
                <a:spcPts val="437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Класс .card-container выстраивает их в ряд.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413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0465" y="332481"/>
            <a:ext cx="15544802" cy="999490"/>
            <a:chOff x="0" y="0"/>
            <a:chExt cx="20726403" cy="1332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6403" cy="1332653"/>
            </a:xfrm>
            <a:custGeom>
              <a:avLst/>
              <a:gdLst/>
              <a:ahLst/>
              <a:cxnLst/>
              <a:rect l="l" t="t" r="r" b="b"/>
              <a:pathLst>
                <a:path w="20726403" h="1332653">
                  <a:moveTo>
                    <a:pt x="0" y="0"/>
                  </a:moveTo>
                  <a:lnTo>
                    <a:pt x="20726403" y="0"/>
                  </a:lnTo>
                  <a:lnTo>
                    <a:pt x="20726403" y="1332653"/>
                  </a:lnTo>
                  <a:lnTo>
                    <a:pt x="0" y="1332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726403" cy="13517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расписания рейсов flights.html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0465" y="7870557"/>
            <a:ext cx="13434510" cy="1645375"/>
            <a:chOff x="0" y="0"/>
            <a:chExt cx="17912680" cy="2193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12680" cy="2193833"/>
            </a:xfrm>
            <a:custGeom>
              <a:avLst/>
              <a:gdLst/>
              <a:ahLst/>
              <a:cxnLst/>
              <a:rect l="l" t="t" r="r" b="b"/>
              <a:pathLst>
                <a:path w="17912680" h="2193833">
                  <a:moveTo>
                    <a:pt x="0" y="0"/>
                  </a:moveTo>
                  <a:lnTo>
                    <a:pt x="17912680" y="0"/>
                  </a:lnTo>
                  <a:lnTo>
                    <a:pt x="17912680" y="2193833"/>
                  </a:lnTo>
                  <a:lnTo>
                    <a:pt x="0" y="2193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7912680" cy="22795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21"/>
                </a:lnSpc>
              </a:pPr>
              <a:r>
                <a:rPr lang="en-US" sz="2787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Таблицы содержат номера рейсов, направления, время, гейты и статусы с цветовой кодировкой для удобства восприятия.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188735" y="1638134"/>
            <a:ext cx="9099265" cy="5624791"/>
          </a:xfrm>
          <a:custGeom>
            <a:avLst/>
            <a:gdLst/>
            <a:ahLst/>
            <a:cxnLst/>
            <a:rect l="l" t="t" r="r" b="b"/>
            <a:pathLst>
              <a:path w="9099265" h="5624791">
                <a:moveTo>
                  <a:pt x="0" y="0"/>
                </a:moveTo>
                <a:lnTo>
                  <a:pt x="9099265" y="0"/>
                </a:lnTo>
                <a:lnTo>
                  <a:pt x="9099265" y="5624790"/>
                </a:lnTo>
                <a:lnTo>
                  <a:pt x="0" y="562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5069" y="3130223"/>
            <a:ext cx="8948931" cy="2255296"/>
          </a:xfrm>
          <a:custGeom>
            <a:avLst/>
            <a:gdLst/>
            <a:ahLst/>
            <a:cxnLst/>
            <a:rect l="l" t="t" r="r" b="b"/>
            <a:pathLst>
              <a:path w="8948931" h="2255296">
                <a:moveTo>
                  <a:pt x="0" y="0"/>
                </a:moveTo>
                <a:lnTo>
                  <a:pt x="8948931" y="0"/>
                </a:lnTo>
                <a:lnTo>
                  <a:pt x="8948931" y="2255296"/>
                </a:lnTo>
                <a:lnTo>
                  <a:pt x="0" y="225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335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4690" y="238422"/>
            <a:ext cx="14235621" cy="1580555"/>
            <a:chOff x="0" y="0"/>
            <a:chExt cx="18980828" cy="21074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80827" cy="2107407"/>
            </a:xfrm>
            <a:custGeom>
              <a:avLst/>
              <a:gdLst/>
              <a:ahLst/>
              <a:cxnLst/>
              <a:rect l="l" t="t" r="r" b="b"/>
              <a:pathLst>
                <a:path w="18980827" h="2107407">
                  <a:moveTo>
                    <a:pt x="0" y="0"/>
                  </a:moveTo>
                  <a:lnTo>
                    <a:pt x="18980827" y="0"/>
                  </a:lnTo>
                  <a:lnTo>
                    <a:pt x="18980827" y="2107407"/>
                  </a:lnTo>
                  <a:lnTo>
                    <a:pt x="0" y="2107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8980828" cy="21264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прилётов и статусы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065" y="6008864"/>
            <a:ext cx="9483030" cy="834330"/>
            <a:chOff x="0" y="0"/>
            <a:chExt cx="12644040" cy="1112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4040" cy="1112440"/>
            </a:xfrm>
            <a:custGeom>
              <a:avLst/>
              <a:gdLst/>
              <a:ahLst/>
              <a:cxnLst/>
              <a:rect l="l" t="t" r="r" b="b"/>
              <a:pathLst>
                <a:path w="12644040" h="1112440">
                  <a:moveTo>
                    <a:pt x="0" y="0"/>
                  </a:moveTo>
                  <a:lnTo>
                    <a:pt x="12644040" y="0"/>
                  </a:lnTo>
                  <a:lnTo>
                    <a:pt x="12644040" y="1112440"/>
                  </a:lnTo>
                  <a:lnTo>
                    <a:pt x="0" y="1112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644040" cy="1179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Используются стили для выделения статусов: зелёный — по расписанию, жёлтый — задерживается, красный — отменён и др.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47720" y="2449112"/>
            <a:ext cx="8548952" cy="5849849"/>
          </a:xfrm>
          <a:custGeom>
            <a:avLst/>
            <a:gdLst/>
            <a:ahLst/>
            <a:cxnLst/>
            <a:rect l="l" t="t" r="r" b="b"/>
            <a:pathLst>
              <a:path w="8548952" h="5849849">
                <a:moveTo>
                  <a:pt x="0" y="0"/>
                </a:moveTo>
                <a:lnTo>
                  <a:pt x="8548952" y="0"/>
                </a:lnTo>
                <a:lnTo>
                  <a:pt x="8548952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19065" y="3007220"/>
            <a:ext cx="9480791" cy="2478596"/>
          </a:xfrm>
          <a:custGeom>
            <a:avLst/>
            <a:gdLst/>
            <a:ahLst/>
            <a:cxnLst/>
            <a:rect l="l" t="t" r="r" b="b"/>
            <a:pathLst>
              <a:path w="9480791" h="2478596">
                <a:moveTo>
                  <a:pt x="0" y="0"/>
                </a:moveTo>
                <a:lnTo>
                  <a:pt x="9480791" y="0"/>
                </a:lnTo>
                <a:lnTo>
                  <a:pt x="9480791" y="2478596"/>
                </a:lnTo>
                <a:lnTo>
                  <a:pt x="0" y="2478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0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2048" y="921395"/>
            <a:ext cx="16878927" cy="1464469"/>
            <a:chOff x="0" y="0"/>
            <a:chExt cx="22505236" cy="1952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05236" cy="1952625"/>
            </a:xfrm>
            <a:custGeom>
              <a:avLst/>
              <a:gdLst/>
              <a:ahLst/>
              <a:cxnLst/>
              <a:rect l="l" t="t" r="r" b="b"/>
              <a:pathLst>
                <a:path w="22505236" h="1952625">
                  <a:moveTo>
                    <a:pt x="0" y="0"/>
                  </a:moveTo>
                  <a:lnTo>
                    <a:pt x="22505236" y="0"/>
                  </a:lnTo>
                  <a:lnTo>
                    <a:pt x="22505236" y="1952625"/>
                  </a:lnTo>
                  <a:lnTo>
                    <a:pt x="0" y="1952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505236" cy="1971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56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контактов и обратной связи contact.html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9504" y="2202805"/>
            <a:ext cx="3993654" cy="366117"/>
            <a:chOff x="0" y="0"/>
            <a:chExt cx="5324872" cy="488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4872" cy="488157"/>
            </a:xfrm>
            <a:custGeom>
              <a:avLst/>
              <a:gdLst/>
              <a:ahLst/>
              <a:cxnLst/>
              <a:rect l="l" t="t" r="r" b="b"/>
              <a:pathLst>
                <a:path w="5324872" h="488157">
                  <a:moveTo>
                    <a:pt x="0" y="0"/>
                  </a:moveTo>
                  <a:lnTo>
                    <a:pt x="5324872" y="0"/>
                  </a:lnTo>
                  <a:lnTo>
                    <a:pt x="5324872" y="488157"/>
                  </a:lnTo>
                  <a:lnTo>
                    <a:pt x="0" y="488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324872" cy="5072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4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Контактная информация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9504" y="2675632"/>
            <a:ext cx="8788450" cy="386655"/>
            <a:chOff x="0" y="0"/>
            <a:chExt cx="11717933" cy="5155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17934" cy="515540"/>
            </a:xfrm>
            <a:custGeom>
              <a:avLst/>
              <a:gdLst/>
              <a:ahLst/>
              <a:cxnLst/>
              <a:rect l="l" t="t" r="r" b="b"/>
              <a:pathLst>
                <a:path w="11717934" h="515540">
                  <a:moveTo>
                    <a:pt x="0" y="0"/>
                  </a:moveTo>
                  <a:lnTo>
                    <a:pt x="11717934" y="0"/>
                  </a:lnTo>
                  <a:lnTo>
                    <a:pt x="11717934" y="515540"/>
                  </a:lnTo>
                  <a:lnTo>
                    <a:pt x="0" y="515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717933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Адрес: г. Баку; Телефон: +994 55 427 10 90; Email: info@airport.az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504" y="4661720"/>
            <a:ext cx="4394225" cy="810085"/>
            <a:chOff x="0" y="0"/>
            <a:chExt cx="5858967" cy="10801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58967" cy="1080114"/>
            </a:xfrm>
            <a:custGeom>
              <a:avLst/>
              <a:gdLst/>
              <a:ahLst/>
              <a:cxnLst/>
              <a:rect l="l" t="t" r="r" b="b"/>
              <a:pathLst>
                <a:path w="5858967" h="1080114">
                  <a:moveTo>
                    <a:pt x="0" y="0"/>
                  </a:moveTo>
                  <a:lnTo>
                    <a:pt x="5858967" y="0"/>
                  </a:lnTo>
                  <a:lnTo>
                    <a:pt x="5858967" y="1080114"/>
                  </a:lnTo>
                  <a:lnTo>
                    <a:pt x="0" y="1080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858967" cy="10991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3"/>
                </a:lnSpc>
              </a:pPr>
              <a:r>
                <a:rPr lang="en-US" sz="225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Форма обратной связи</a:t>
              </a:r>
            </a:p>
            <a:p>
              <a:pPr algn="l">
                <a:lnSpc>
                  <a:spcPts val="2875"/>
                </a:lnSpc>
              </a:pPr>
              <a:endParaRPr lang="en-US" sz="22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9504" y="5142963"/>
            <a:ext cx="9625905" cy="773311"/>
            <a:chOff x="0" y="0"/>
            <a:chExt cx="12834540" cy="10310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34540" cy="1031082"/>
            </a:xfrm>
            <a:custGeom>
              <a:avLst/>
              <a:gdLst/>
              <a:ahLst/>
              <a:cxnLst/>
              <a:rect l="l" t="t" r="r" b="b"/>
              <a:pathLst>
                <a:path w="12834540" h="1031082">
                  <a:moveTo>
                    <a:pt x="0" y="0"/>
                  </a:moveTo>
                  <a:lnTo>
                    <a:pt x="12834540" y="0"/>
                  </a:lnTo>
                  <a:lnTo>
                    <a:pt x="12834540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2834540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Форма обратной связи с обязательными полями для имени, email и сообщения позволяет пользователям отправлять вопросы напрямую.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739504" y="3167062"/>
            <a:ext cx="6085032" cy="1572056"/>
          </a:xfrm>
          <a:custGeom>
            <a:avLst/>
            <a:gdLst/>
            <a:ahLst/>
            <a:cxnLst/>
            <a:rect l="l" t="t" r="r" b="b"/>
            <a:pathLst>
              <a:path w="6085032" h="1572056">
                <a:moveTo>
                  <a:pt x="0" y="0"/>
                </a:moveTo>
                <a:lnTo>
                  <a:pt x="6085031" y="0"/>
                </a:lnTo>
                <a:lnTo>
                  <a:pt x="6085031" y="1572056"/>
                </a:lnTo>
                <a:lnTo>
                  <a:pt x="0" y="157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39504" y="6021049"/>
            <a:ext cx="6597955" cy="2053613"/>
          </a:xfrm>
          <a:custGeom>
            <a:avLst/>
            <a:gdLst/>
            <a:ahLst/>
            <a:cxnLst/>
            <a:rect l="l" t="t" r="r" b="b"/>
            <a:pathLst>
              <a:path w="6597955" h="2053613">
                <a:moveTo>
                  <a:pt x="0" y="0"/>
                </a:moveTo>
                <a:lnTo>
                  <a:pt x="6597955" y="0"/>
                </a:lnTo>
                <a:lnTo>
                  <a:pt x="6597955" y="2053613"/>
                </a:lnTo>
                <a:lnTo>
                  <a:pt x="0" y="205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527954" y="3167062"/>
            <a:ext cx="3894895" cy="1711012"/>
          </a:xfrm>
          <a:custGeom>
            <a:avLst/>
            <a:gdLst/>
            <a:ahLst/>
            <a:cxnLst/>
            <a:rect l="l" t="t" r="r" b="b"/>
            <a:pathLst>
              <a:path w="3894895" h="1711012">
                <a:moveTo>
                  <a:pt x="0" y="0"/>
                </a:moveTo>
                <a:lnTo>
                  <a:pt x="3894895" y="0"/>
                </a:lnTo>
                <a:lnTo>
                  <a:pt x="3894895" y="1711013"/>
                </a:lnTo>
                <a:lnTo>
                  <a:pt x="0" y="171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33" b="-61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527954" y="6021049"/>
            <a:ext cx="5233676" cy="3081327"/>
          </a:xfrm>
          <a:custGeom>
            <a:avLst/>
            <a:gdLst/>
            <a:ahLst/>
            <a:cxnLst/>
            <a:rect l="l" t="t" r="r" b="b"/>
            <a:pathLst>
              <a:path w="5233676" h="3081327">
                <a:moveTo>
                  <a:pt x="0" y="0"/>
                </a:moveTo>
                <a:lnTo>
                  <a:pt x="5233676" y="0"/>
                </a:lnTo>
                <a:lnTo>
                  <a:pt x="5233676" y="3081327"/>
                </a:lnTo>
                <a:lnTo>
                  <a:pt x="0" y="3081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57116"/>
            <a:ext cx="11301259" cy="3234985"/>
          </a:xfrm>
          <a:custGeom>
            <a:avLst/>
            <a:gdLst/>
            <a:ahLst/>
            <a:cxnLst/>
            <a:rect l="l" t="t" r="r" b="b"/>
            <a:pathLst>
              <a:path w="11301259" h="3234985">
                <a:moveTo>
                  <a:pt x="0" y="0"/>
                </a:moveTo>
                <a:lnTo>
                  <a:pt x="11301259" y="0"/>
                </a:lnTo>
                <a:lnTo>
                  <a:pt x="11301259" y="3234986"/>
                </a:lnTo>
                <a:lnTo>
                  <a:pt x="0" y="32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80009" y="1653561"/>
            <a:ext cx="6332373" cy="5103556"/>
          </a:xfrm>
          <a:custGeom>
            <a:avLst/>
            <a:gdLst/>
            <a:ahLst/>
            <a:cxnLst/>
            <a:rect l="l" t="t" r="r" b="b"/>
            <a:pathLst>
              <a:path w="6332373" h="5103556">
                <a:moveTo>
                  <a:pt x="0" y="0"/>
                </a:moveTo>
                <a:lnTo>
                  <a:pt x="6332373" y="0"/>
                </a:lnTo>
                <a:lnTo>
                  <a:pt x="6332373" y="5103555"/>
                </a:lnTo>
                <a:lnTo>
                  <a:pt x="0" y="5103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28134"/>
            <a:ext cx="12817673" cy="58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  <a:spcBef>
                <a:spcPct val="0"/>
              </a:spcBef>
            </a:pPr>
            <a:r>
              <a:rPr lang="en-US" sz="37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Карта местоположения на странице contact.html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01999"/>
            <a:ext cx="7592787" cy="122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Используется встроенный фрейм &lt;iframe&gt;, через который подключается карта Google Maps.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30379"/>
            <a:ext cx="9346112" cy="21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Свойства карты: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width="600" и height="450" — размеры карты на странице.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border:0; — убирает рамку вокруг карты.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allowfullscreen и loading="lazy" — улучшают производительность и позволяют отображать карту полноэкранно при необходимости.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13737"/>
            <a:ext cx="76697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Карта отображает точное местоположение аэропорта.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9747" y="745914"/>
            <a:ext cx="14043770" cy="1096582"/>
            <a:chOff x="0" y="0"/>
            <a:chExt cx="18725026" cy="146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25026" cy="1462109"/>
            </a:xfrm>
            <a:custGeom>
              <a:avLst/>
              <a:gdLst/>
              <a:ahLst/>
              <a:cxnLst/>
              <a:rect l="l" t="t" r="r" b="b"/>
              <a:pathLst>
                <a:path w="18725026" h="1462109">
                  <a:moveTo>
                    <a:pt x="0" y="0"/>
                  </a:moveTo>
                  <a:lnTo>
                    <a:pt x="18725026" y="0"/>
                  </a:lnTo>
                  <a:lnTo>
                    <a:pt x="18725026" y="1462109"/>
                  </a:lnTo>
                  <a:lnTo>
                    <a:pt x="0" y="1462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725026" cy="14906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авторизации login.html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982332"/>
            <a:ext cx="3506092" cy="481279"/>
            <a:chOff x="0" y="0"/>
            <a:chExt cx="4674790" cy="641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4790" cy="641706"/>
            </a:xfrm>
            <a:custGeom>
              <a:avLst/>
              <a:gdLst/>
              <a:ahLst/>
              <a:cxnLst/>
              <a:rect l="l" t="t" r="r" b="b"/>
              <a:pathLst>
                <a:path w="4674790" h="641706">
                  <a:moveTo>
                    <a:pt x="0" y="0"/>
                  </a:moveTo>
                  <a:lnTo>
                    <a:pt x="4674790" y="0"/>
                  </a:lnTo>
                  <a:lnTo>
                    <a:pt x="4674790" y="641706"/>
                  </a:lnTo>
                  <a:lnTo>
                    <a:pt x="0" y="641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674790" cy="6512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4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Форма входа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444577"/>
            <a:ext cx="8358485" cy="462706"/>
            <a:chOff x="0" y="0"/>
            <a:chExt cx="11144647" cy="6169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4647" cy="616942"/>
            </a:xfrm>
            <a:custGeom>
              <a:avLst/>
              <a:gdLst/>
              <a:ahLst/>
              <a:cxnLst/>
              <a:rect l="l" t="t" r="r" b="b"/>
              <a:pathLst>
                <a:path w="11144647" h="616942">
                  <a:moveTo>
                    <a:pt x="0" y="0"/>
                  </a:moveTo>
                  <a:lnTo>
                    <a:pt x="11144647" y="0"/>
                  </a:lnTo>
                  <a:lnTo>
                    <a:pt x="11144647" y="616942"/>
                  </a:lnTo>
                  <a:lnTo>
                    <a:pt x="0" y="616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144647" cy="683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Поля для ввода логина и пароля с обязательной валидацией.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818446"/>
            <a:ext cx="3506093" cy="458051"/>
            <a:chOff x="0" y="0"/>
            <a:chExt cx="4674790" cy="6107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74790" cy="610735"/>
            </a:xfrm>
            <a:custGeom>
              <a:avLst/>
              <a:gdLst/>
              <a:ahLst/>
              <a:cxnLst/>
              <a:rect l="l" t="t" r="r" b="b"/>
              <a:pathLst>
                <a:path w="4674790" h="610735">
                  <a:moveTo>
                    <a:pt x="0" y="0"/>
                  </a:moveTo>
                  <a:lnTo>
                    <a:pt x="4674790" y="0"/>
                  </a:lnTo>
                  <a:lnTo>
                    <a:pt x="4674790" y="610735"/>
                  </a:lnTo>
                  <a:lnTo>
                    <a:pt x="0" y="610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674790" cy="620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Кнопка "Войти"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276497"/>
            <a:ext cx="7064574" cy="462706"/>
            <a:chOff x="0" y="0"/>
            <a:chExt cx="9419432" cy="616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19432" cy="616942"/>
            </a:xfrm>
            <a:custGeom>
              <a:avLst/>
              <a:gdLst/>
              <a:ahLst/>
              <a:cxnLst/>
              <a:rect l="l" t="t" r="r" b="b"/>
              <a:pathLst>
                <a:path w="9419432" h="616942">
                  <a:moveTo>
                    <a:pt x="0" y="0"/>
                  </a:moveTo>
                  <a:lnTo>
                    <a:pt x="9419432" y="0"/>
                  </a:lnTo>
                  <a:lnTo>
                    <a:pt x="9419432" y="616942"/>
                  </a:lnTo>
                  <a:lnTo>
                    <a:pt x="0" y="616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9419432" cy="683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Отправка данных с обработкой на стороне клиента.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3628922"/>
            <a:ext cx="4632126" cy="458051"/>
            <a:chOff x="0" y="0"/>
            <a:chExt cx="6176168" cy="6107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76168" cy="610735"/>
            </a:xfrm>
            <a:custGeom>
              <a:avLst/>
              <a:gdLst/>
              <a:ahLst/>
              <a:cxnLst/>
              <a:rect l="l" t="t" r="r" b="b"/>
              <a:pathLst>
                <a:path w="6176168" h="610735">
                  <a:moveTo>
                    <a:pt x="0" y="0"/>
                  </a:moveTo>
                  <a:lnTo>
                    <a:pt x="6176168" y="0"/>
                  </a:lnTo>
                  <a:lnTo>
                    <a:pt x="6176168" y="610735"/>
                  </a:lnTo>
                  <a:lnTo>
                    <a:pt x="0" y="610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176168" cy="620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Ссылка на регистрацию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4218086"/>
            <a:ext cx="7447210" cy="925414"/>
            <a:chOff x="0" y="0"/>
            <a:chExt cx="9929613" cy="12338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929613" cy="1233885"/>
            </a:xfrm>
            <a:custGeom>
              <a:avLst/>
              <a:gdLst/>
              <a:ahLst/>
              <a:cxnLst/>
              <a:rect l="l" t="t" r="r" b="b"/>
              <a:pathLst>
                <a:path w="9929613" h="1233885">
                  <a:moveTo>
                    <a:pt x="0" y="0"/>
                  </a:moveTo>
                  <a:lnTo>
                    <a:pt x="9929613" y="0"/>
                  </a:lnTo>
                  <a:lnTo>
                    <a:pt x="9929613" y="1233885"/>
                  </a:lnTo>
                  <a:lnTo>
                    <a:pt x="0" y="1233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9929613" cy="13005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Переход для новых пользователей на страницу регистрации.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101632" y="1691771"/>
            <a:ext cx="9898017" cy="4094865"/>
          </a:xfrm>
          <a:custGeom>
            <a:avLst/>
            <a:gdLst/>
            <a:ahLst/>
            <a:cxnLst/>
            <a:rect l="l" t="t" r="r" b="b"/>
            <a:pathLst>
              <a:path w="9898017" h="4094865">
                <a:moveTo>
                  <a:pt x="0" y="0"/>
                </a:moveTo>
                <a:lnTo>
                  <a:pt x="9898017" y="0"/>
                </a:lnTo>
                <a:lnTo>
                  <a:pt x="9898017" y="4094865"/>
                </a:lnTo>
                <a:lnTo>
                  <a:pt x="0" y="409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475910" y="5786636"/>
            <a:ext cx="7675024" cy="4278826"/>
          </a:xfrm>
          <a:custGeom>
            <a:avLst/>
            <a:gdLst/>
            <a:ahLst/>
            <a:cxnLst/>
            <a:rect l="l" t="t" r="r" b="b"/>
            <a:pathLst>
              <a:path w="7675024" h="4278826">
                <a:moveTo>
                  <a:pt x="0" y="0"/>
                </a:moveTo>
                <a:lnTo>
                  <a:pt x="7675024" y="0"/>
                </a:lnTo>
                <a:lnTo>
                  <a:pt x="7675024" y="4278826"/>
                </a:lnTo>
                <a:lnTo>
                  <a:pt x="0" y="427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28700" y="4734673"/>
            <a:ext cx="5948194" cy="347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Подключение скрипта JavaScript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C64A45"/>
                </a:solidFill>
                <a:latin typeface="Open Sans"/>
                <a:ea typeface="Open Sans"/>
                <a:cs typeface="Open Sans"/>
                <a:sym typeface="Open Sans"/>
              </a:rPr>
              <a:t>&lt;script src="script.js"&gt;&lt;/script&gt;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Подключение внешнего файла JavaScript (script.js) позволяет добавить интерактивность форме авторизации.Данный скрипт обрабатывает отправку формы, выполняет валидацию данных и перенаправляет пользователя после успешного входа.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9748" y="2894111"/>
            <a:ext cx="13035409" cy="876598"/>
            <a:chOff x="0" y="0"/>
            <a:chExt cx="17380545" cy="1168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80545" cy="1168797"/>
            </a:xfrm>
            <a:custGeom>
              <a:avLst/>
              <a:gdLst/>
              <a:ahLst/>
              <a:cxnLst/>
              <a:rect l="l" t="t" r="r" b="b"/>
              <a:pathLst>
                <a:path w="17380545" h="1168797">
                  <a:moveTo>
                    <a:pt x="0" y="0"/>
                  </a:moveTo>
                  <a:lnTo>
                    <a:pt x="17380545" y="0"/>
                  </a:lnTo>
                  <a:lnTo>
                    <a:pt x="17380545" y="1168797"/>
                  </a:lnTo>
                  <a:lnTo>
                    <a:pt x="0" y="1168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380545" cy="11973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Стилизация сайта с помощью CSS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748" y="4541936"/>
            <a:ext cx="3506092" cy="438299"/>
            <a:chOff x="0" y="0"/>
            <a:chExt cx="4674790" cy="58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4790" cy="584398"/>
            </a:xfrm>
            <a:custGeom>
              <a:avLst/>
              <a:gdLst/>
              <a:ahLst/>
              <a:cxnLst/>
              <a:rect l="l" t="t" r="r" b="b"/>
              <a:pathLst>
                <a:path w="4674790" h="584398">
                  <a:moveTo>
                    <a:pt x="0" y="0"/>
                  </a:moveTo>
                  <a:lnTo>
                    <a:pt x="4674790" y="0"/>
                  </a:lnTo>
                  <a:lnTo>
                    <a:pt x="4674790" y="584398"/>
                  </a:lnTo>
                  <a:lnTo>
                    <a:pt x="0" y="584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674790" cy="603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Общие стили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9748" y="5288756"/>
            <a:ext cx="4873675" cy="1388120"/>
            <a:chOff x="0" y="0"/>
            <a:chExt cx="6498233" cy="18508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Установлен шрифт, цвет текста и фон, убраны отступы браузера для чистого вида.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15720" y="4541936"/>
            <a:ext cx="4873675" cy="876597"/>
            <a:chOff x="0" y="0"/>
            <a:chExt cx="6498233" cy="11687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8233" cy="1168797"/>
            </a:xfrm>
            <a:custGeom>
              <a:avLst/>
              <a:gdLst/>
              <a:ahLst/>
              <a:cxnLst/>
              <a:rect l="l" t="t" r="r" b="b"/>
              <a:pathLst>
                <a:path w="6498233" h="1168797">
                  <a:moveTo>
                    <a:pt x="0" y="0"/>
                  </a:moveTo>
                  <a:lnTo>
                    <a:pt x="6498233" y="0"/>
                  </a:lnTo>
                  <a:lnTo>
                    <a:pt x="6498233" y="1168797"/>
                  </a:lnTo>
                  <a:lnTo>
                    <a:pt x="0" y="1168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6498233" cy="11878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Оформление шапки и меню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15720" y="5727055"/>
            <a:ext cx="4873675" cy="1388120"/>
            <a:chOff x="0" y="0"/>
            <a:chExt cx="6498233" cy="18508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Синий фон, белый логотип, горизонтальное меню с плавным эффектом наведения.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51692" y="4541936"/>
            <a:ext cx="4140771" cy="543528"/>
            <a:chOff x="0" y="0"/>
            <a:chExt cx="5521028" cy="7247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21029" cy="724704"/>
            </a:xfrm>
            <a:custGeom>
              <a:avLst/>
              <a:gdLst/>
              <a:ahLst/>
              <a:cxnLst/>
              <a:rect l="l" t="t" r="r" b="b"/>
              <a:pathLst>
                <a:path w="5521029" h="724704">
                  <a:moveTo>
                    <a:pt x="0" y="0"/>
                  </a:moveTo>
                  <a:lnTo>
                    <a:pt x="5521029" y="0"/>
                  </a:lnTo>
                  <a:lnTo>
                    <a:pt x="5521029" y="724704"/>
                  </a:lnTo>
                  <a:lnTo>
                    <a:pt x="0" y="72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21028" cy="743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Карточки и кнопки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51692" y="5288756"/>
            <a:ext cx="4873675" cy="1388120"/>
            <a:chOff x="0" y="0"/>
            <a:chExt cx="6498233" cy="18508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Карточки с тенями и анимацией при наведении, кнопки с эффектом подъёма и смены цвета.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499" y="2057400"/>
            <a:ext cx="6558373" cy="3086100"/>
            <a:chOff x="0" y="0"/>
            <a:chExt cx="172730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7308" cy="812800"/>
            </a:xfrm>
            <a:custGeom>
              <a:avLst/>
              <a:gdLst/>
              <a:ahLst/>
              <a:cxnLst/>
              <a:rect l="l" t="t" r="r" b="b"/>
              <a:pathLst>
                <a:path w="1727308" h="812800">
                  <a:moveTo>
                    <a:pt x="60204" y="0"/>
                  </a:moveTo>
                  <a:lnTo>
                    <a:pt x="1667105" y="0"/>
                  </a:lnTo>
                  <a:cubicBezTo>
                    <a:pt x="1700354" y="0"/>
                    <a:pt x="1727308" y="26954"/>
                    <a:pt x="1727308" y="60204"/>
                  </a:cubicBezTo>
                  <a:lnTo>
                    <a:pt x="1727308" y="752596"/>
                  </a:lnTo>
                  <a:cubicBezTo>
                    <a:pt x="1727308" y="785846"/>
                    <a:pt x="1700354" y="812800"/>
                    <a:pt x="1667105" y="812800"/>
                  </a:cubicBezTo>
                  <a:lnTo>
                    <a:pt x="60204" y="812800"/>
                  </a:lnTo>
                  <a:cubicBezTo>
                    <a:pt x="26954" y="812800"/>
                    <a:pt x="0" y="785846"/>
                    <a:pt x="0" y="752596"/>
                  </a:cubicBezTo>
                  <a:lnTo>
                    <a:pt x="0" y="60204"/>
                  </a:lnTo>
                  <a:cubicBezTo>
                    <a:pt x="0" y="26954"/>
                    <a:pt x="26954" y="0"/>
                    <a:pt x="60204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730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137010" y="3581400"/>
            <a:ext cx="1673338" cy="13589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25970" y="3600450"/>
            <a:ext cx="6785532" cy="3378982"/>
            <a:chOff x="0" y="0"/>
            <a:chExt cx="1787136" cy="889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7136" cy="889938"/>
            </a:xfrm>
            <a:custGeom>
              <a:avLst/>
              <a:gdLst/>
              <a:ahLst/>
              <a:cxnLst/>
              <a:rect l="l" t="t" r="r" b="b"/>
              <a:pathLst>
                <a:path w="1787136" h="889938">
                  <a:moveTo>
                    <a:pt x="58188" y="0"/>
                  </a:moveTo>
                  <a:lnTo>
                    <a:pt x="1728948" y="0"/>
                  </a:lnTo>
                  <a:cubicBezTo>
                    <a:pt x="1761084" y="0"/>
                    <a:pt x="1787136" y="26052"/>
                    <a:pt x="1787136" y="58188"/>
                  </a:cubicBezTo>
                  <a:lnTo>
                    <a:pt x="1787136" y="831749"/>
                  </a:lnTo>
                  <a:cubicBezTo>
                    <a:pt x="1787136" y="863886"/>
                    <a:pt x="1761084" y="889938"/>
                    <a:pt x="1728948" y="889938"/>
                  </a:cubicBezTo>
                  <a:lnTo>
                    <a:pt x="58188" y="889938"/>
                  </a:lnTo>
                  <a:cubicBezTo>
                    <a:pt x="26052" y="889938"/>
                    <a:pt x="0" y="863886"/>
                    <a:pt x="0" y="831749"/>
                  </a:cubicBezTo>
                  <a:lnTo>
                    <a:pt x="0" y="58188"/>
                  </a:lnTo>
                  <a:cubicBezTo>
                    <a:pt x="0" y="26052"/>
                    <a:pt x="26052" y="0"/>
                    <a:pt x="58188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787136" cy="861363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l">
                <a:lnSpc>
                  <a:spcPts val="3990"/>
                </a:lnSpc>
              </a:pPr>
              <a:r>
                <a:rPr lang="en-US" sz="35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Дизайн и разработка</a:t>
              </a:r>
            </a:p>
            <a:p>
              <a:pPr algn="l">
                <a:lnSpc>
                  <a:spcPts val="3419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Созданы страницы с синими и белыми тонами, реализованы таблицы, карточки и кнопки. Использованы HTML, CSS и JavaScript с внешним файлом стилей style.css.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499" y="5734050"/>
            <a:ext cx="6558373" cy="3086100"/>
            <a:chOff x="0" y="0"/>
            <a:chExt cx="172730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7308" cy="812800"/>
            </a:xfrm>
            <a:custGeom>
              <a:avLst/>
              <a:gdLst/>
              <a:ahLst/>
              <a:cxnLst/>
              <a:rect l="l" t="t" r="r" b="b"/>
              <a:pathLst>
                <a:path w="1727308" h="812800">
                  <a:moveTo>
                    <a:pt x="60204" y="0"/>
                  </a:moveTo>
                  <a:lnTo>
                    <a:pt x="1667105" y="0"/>
                  </a:lnTo>
                  <a:cubicBezTo>
                    <a:pt x="1700354" y="0"/>
                    <a:pt x="1727308" y="26954"/>
                    <a:pt x="1727308" y="60204"/>
                  </a:cubicBezTo>
                  <a:lnTo>
                    <a:pt x="1727308" y="752596"/>
                  </a:lnTo>
                  <a:cubicBezTo>
                    <a:pt x="1727308" y="785846"/>
                    <a:pt x="1700354" y="812800"/>
                    <a:pt x="1667105" y="812800"/>
                  </a:cubicBezTo>
                  <a:lnTo>
                    <a:pt x="60204" y="812800"/>
                  </a:lnTo>
                  <a:cubicBezTo>
                    <a:pt x="26954" y="812800"/>
                    <a:pt x="0" y="785846"/>
                    <a:pt x="0" y="752596"/>
                  </a:cubicBezTo>
                  <a:lnTo>
                    <a:pt x="0" y="60204"/>
                  </a:lnTo>
                  <a:cubicBezTo>
                    <a:pt x="0" y="26954"/>
                    <a:pt x="26954" y="0"/>
                    <a:pt x="60204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727308" cy="8794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Тестирование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Проверена адаптивность и корректность отображения в браузерах Chrome, Firefox и Edge на ПК, планшетах и смартфонах.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6499" y="433257"/>
            <a:ext cx="15735002" cy="102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5614" b="1" spc="-112">
                <a:solidFill>
                  <a:srgbClr val="000000"/>
                </a:solidFill>
                <a:latin typeface="Crimson Roman Bold"/>
                <a:ea typeface="Crimson Roman Bold"/>
                <a:cs typeface="Crimson Roman Bold"/>
                <a:sym typeface="Crimson Roman Bold"/>
              </a:rPr>
              <a:t>Проект «Аэропорт Онлайн»: этапы создания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375" y="2193925"/>
            <a:ext cx="6403498" cy="273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Цели и функции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Определены основные функции сайта: расписание рейсов, контактная информация, форма авторизации и удобная навигация.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8142750" y="6412654"/>
            <a:ext cx="1667597" cy="10708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96523" y="815876"/>
            <a:ext cx="9352955" cy="1929758"/>
            <a:chOff x="0" y="0"/>
            <a:chExt cx="12470607" cy="25730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70607" cy="2573011"/>
            </a:xfrm>
            <a:custGeom>
              <a:avLst/>
              <a:gdLst/>
              <a:ahLst/>
              <a:cxnLst/>
              <a:rect l="l" t="t" r="r" b="b"/>
              <a:pathLst>
                <a:path w="12470607" h="2573011">
                  <a:moveTo>
                    <a:pt x="0" y="0"/>
                  </a:moveTo>
                  <a:lnTo>
                    <a:pt x="12470607" y="0"/>
                  </a:lnTo>
                  <a:lnTo>
                    <a:pt x="12470607" y="2573011"/>
                  </a:lnTo>
                  <a:lnTo>
                    <a:pt x="0" y="2573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470607" cy="26015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2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CSS — Основные элементы оформления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96523" y="2946499"/>
            <a:ext cx="9352955" cy="3070130"/>
            <a:chOff x="0" y="0"/>
            <a:chExt cx="12470607" cy="4093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70607" cy="4093506"/>
            </a:xfrm>
            <a:custGeom>
              <a:avLst/>
              <a:gdLst/>
              <a:ahLst/>
              <a:cxnLst/>
              <a:rect l="l" t="t" r="r" b="b"/>
              <a:pathLst>
                <a:path w="12470607" h="4093506">
                  <a:moveTo>
                    <a:pt x="0" y="0"/>
                  </a:moveTo>
                  <a:lnTo>
                    <a:pt x="12470607" y="0"/>
                  </a:lnTo>
                  <a:lnTo>
                    <a:pt x="12470607" y="4093506"/>
                  </a:lnTo>
                  <a:lnTo>
                    <a:pt x="0" y="40935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470607" cy="4169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312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Для создания гармоничного веб-интерфейса важны базовые стили.  При помощи  font-family имплементированы современные шрифты, такие как 'Segoe UI' и 'Roboto', которые обеспечивают удобочитаемость. Светлый фон, добавленный при помощи background-color сочетается с тёмным текстом для комфортного восприятия информации. Используется margin, padding для удаление стандартных внешних и внутренних отступов браузера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06345" y="6341119"/>
            <a:ext cx="9352955" cy="3116015"/>
            <a:chOff x="0" y="0"/>
            <a:chExt cx="12470607" cy="41546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70607" cy="4154687"/>
            </a:xfrm>
            <a:custGeom>
              <a:avLst/>
              <a:gdLst/>
              <a:ahLst/>
              <a:cxnLst/>
              <a:rect l="l" t="t" r="r" b="b"/>
              <a:pathLst>
                <a:path w="12470607" h="4154687">
                  <a:moveTo>
                    <a:pt x="0" y="0"/>
                  </a:moveTo>
                  <a:lnTo>
                    <a:pt x="12470607" y="0"/>
                  </a:lnTo>
                  <a:lnTo>
                    <a:pt x="12470607" y="4154687"/>
                  </a:lnTo>
                  <a:lnTo>
                    <a:pt x="0" y="415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470607" cy="42308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312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Шапка и подвал сайта обычно оформляются синим фоном (#0056b3) и белым цветом шрифта. Центровка текста и отступы добавляют аккуратность. Карточки разделов разрабатываются с использованием display-flex и gap, добавляют закругления и тени, а при наведении transform: scale(1.03), transition придает плавное масштабирование для интерактивности.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91760" y="8972996"/>
            <a:ext cx="484138" cy="484138"/>
            <a:chOff x="0" y="0"/>
            <a:chExt cx="645517" cy="6455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5541" cy="645541"/>
            </a:xfrm>
            <a:custGeom>
              <a:avLst/>
              <a:gdLst/>
              <a:ahLst/>
              <a:cxnLst/>
              <a:rect l="l" t="t" r="r" b="b"/>
              <a:pathLst>
                <a:path w="645541" h="645541">
                  <a:moveTo>
                    <a:pt x="0" y="322707"/>
                  </a:moveTo>
                  <a:cubicBezTo>
                    <a:pt x="0" y="144526"/>
                    <a:pt x="144526" y="0"/>
                    <a:pt x="322707" y="0"/>
                  </a:cubicBezTo>
                  <a:cubicBezTo>
                    <a:pt x="324612" y="0"/>
                    <a:pt x="326517" y="889"/>
                    <a:pt x="327660" y="2413"/>
                  </a:cubicBezTo>
                  <a:lnTo>
                    <a:pt x="322707" y="6350"/>
                  </a:lnTo>
                  <a:lnTo>
                    <a:pt x="322707" y="0"/>
                  </a:lnTo>
                  <a:lnTo>
                    <a:pt x="322707" y="6350"/>
                  </a:lnTo>
                  <a:lnTo>
                    <a:pt x="322707" y="0"/>
                  </a:lnTo>
                  <a:cubicBezTo>
                    <a:pt x="501015" y="0"/>
                    <a:pt x="645541" y="144526"/>
                    <a:pt x="645541" y="322707"/>
                  </a:cubicBezTo>
                  <a:cubicBezTo>
                    <a:pt x="645541" y="325628"/>
                    <a:pt x="643509" y="328168"/>
                    <a:pt x="640715" y="328930"/>
                  </a:cubicBezTo>
                  <a:lnTo>
                    <a:pt x="639191" y="322707"/>
                  </a:lnTo>
                  <a:lnTo>
                    <a:pt x="645541" y="322707"/>
                  </a:lnTo>
                  <a:cubicBezTo>
                    <a:pt x="645541" y="501015"/>
                    <a:pt x="501015" y="645414"/>
                    <a:pt x="322834" y="645414"/>
                  </a:cubicBezTo>
                  <a:lnTo>
                    <a:pt x="322834" y="639064"/>
                  </a:lnTo>
                  <a:lnTo>
                    <a:pt x="322834" y="632714"/>
                  </a:lnTo>
                  <a:lnTo>
                    <a:pt x="322834" y="639064"/>
                  </a:lnTo>
                  <a:lnTo>
                    <a:pt x="322834" y="645414"/>
                  </a:lnTo>
                  <a:cubicBezTo>
                    <a:pt x="144526" y="645541"/>
                    <a:pt x="0" y="501015"/>
                    <a:pt x="0" y="322707"/>
                  </a:cubicBezTo>
                  <a:lnTo>
                    <a:pt x="6350" y="322707"/>
                  </a:lnTo>
                  <a:lnTo>
                    <a:pt x="0" y="322707"/>
                  </a:lnTo>
                  <a:moveTo>
                    <a:pt x="12700" y="322707"/>
                  </a:moveTo>
                  <a:lnTo>
                    <a:pt x="6350" y="322707"/>
                  </a:lnTo>
                  <a:lnTo>
                    <a:pt x="12700" y="322707"/>
                  </a:lnTo>
                  <a:cubicBezTo>
                    <a:pt x="12700" y="494030"/>
                    <a:pt x="151511" y="632841"/>
                    <a:pt x="322707" y="632841"/>
                  </a:cubicBezTo>
                  <a:cubicBezTo>
                    <a:pt x="326263" y="632841"/>
                    <a:pt x="329057" y="635635"/>
                    <a:pt x="329057" y="639191"/>
                  </a:cubicBezTo>
                  <a:cubicBezTo>
                    <a:pt x="329057" y="642747"/>
                    <a:pt x="326263" y="645541"/>
                    <a:pt x="322707" y="645541"/>
                  </a:cubicBezTo>
                  <a:cubicBezTo>
                    <a:pt x="319151" y="645541"/>
                    <a:pt x="316357" y="642747"/>
                    <a:pt x="316357" y="639191"/>
                  </a:cubicBezTo>
                  <a:cubicBezTo>
                    <a:pt x="316357" y="635635"/>
                    <a:pt x="319151" y="632841"/>
                    <a:pt x="322707" y="632841"/>
                  </a:cubicBezTo>
                  <a:cubicBezTo>
                    <a:pt x="493903" y="632841"/>
                    <a:pt x="632714" y="494030"/>
                    <a:pt x="632714" y="322834"/>
                  </a:cubicBezTo>
                  <a:cubicBezTo>
                    <a:pt x="632714" y="319913"/>
                    <a:pt x="634746" y="317373"/>
                    <a:pt x="637540" y="316611"/>
                  </a:cubicBezTo>
                  <a:lnTo>
                    <a:pt x="639064" y="322834"/>
                  </a:lnTo>
                  <a:lnTo>
                    <a:pt x="632714" y="322834"/>
                  </a:lnTo>
                  <a:cubicBezTo>
                    <a:pt x="632841" y="151511"/>
                    <a:pt x="494030" y="12700"/>
                    <a:pt x="322707" y="12700"/>
                  </a:cubicBezTo>
                  <a:cubicBezTo>
                    <a:pt x="320802" y="12700"/>
                    <a:pt x="318897" y="11811"/>
                    <a:pt x="317754" y="10287"/>
                  </a:cubicBezTo>
                  <a:lnTo>
                    <a:pt x="322707" y="6350"/>
                  </a:lnTo>
                  <a:lnTo>
                    <a:pt x="322707" y="12700"/>
                  </a:lnTo>
                  <a:cubicBezTo>
                    <a:pt x="151511" y="12700"/>
                    <a:pt x="12700" y="151511"/>
                    <a:pt x="12700" y="3227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0"/>
            <a:ext cx="7520920" cy="10287000"/>
          </a:xfrm>
          <a:custGeom>
            <a:avLst/>
            <a:gdLst/>
            <a:ahLst/>
            <a:cxnLst/>
            <a:rect l="l" t="t" r="r" b="b"/>
            <a:pathLst>
              <a:path w="7520920" h="10287000">
                <a:moveTo>
                  <a:pt x="0" y="0"/>
                </a:moveTo>
                <a:lnTo>
                  <a:pt x="7520920" y="0"/>
                </a:lnTo>
                <a:lnTo>
                  <a:pt x="75209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272" r="-356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7382" y="760065"/>
            <a:ext cx="16353235" cy="1570435"/>
            <a:chOff x="0" y="0"/>
            <a:chExt cx="21804313" cy="20939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04314" cy="2093913"/>
            </a:xfrm>
            <a:custGeom>
              <a:avLst/>
              <a:gdLst/>
              <a:ahLst/>
              <a:cxnLst/>
              <a:rect l="l" t="t" r="r" b="b"/>
              <a:pathLst>
                <a:path w="21804314" h="2093913">
                  <a:moveTo>
                    <a:pt x="0" y="0"/>
                  </a:moveTo>
                  <a:lnTo>
                    <a:pt x="21804314" y="0"/>
                  </a:lnTo>
                  <a:lnTo>
                    <a:pt x="21804314" y="2093913"/>
                  </a:lnTo>
                  <a:lnTo>
                    <a:pt x="0" y="2093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804313" cy="2112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5"/>
                </a:lnSpc>
              </a:pPr>
              <a:r>
                <a:rPr lang="en-US" sz="4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CSS — Таблицы, формы, кнопки и адаптивность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7382" y="2883248"/>
            <a:ext cx="8038505" cy="3183582"/>
            <a:chOff x="0" y="0"/>
            <a:chExt cx="10718007" cy="4244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3756" y="3159621"/>
            <a:ext cx="3141017" cy="392609"/>
            <a:chOff x="0" y="0"/>
            <a:chExt cx="4188023" cy="5234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Таблицы рейсов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3756" y="3718024"/>
            <a:ext cx="7485758" cy="2072431"/>
            <a:chOff x="0" y="0"/>
            <a:chExt cx="9981010" cy="2763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81010" cy="2763242"/>
            </a:xfrm>
            <a:custGeom>
              <a:avLst/>
              <a:gdLst/>
              <a:ahLst/>
              <a:cxnLst/>
              <a:rect l="l" t="t" r="r" b="b"/>
              <a:pathLst>
                <a:path w="9981010" h="2763242">
                  <a:moveTo>
                    <a:pt x="0" y="0"/>
                  </a:moveTo>
                  <a:lnTo>
                    <a:pt x="9981010" y="0"/>
                  </a:lnTo>
                  <a:lnTo>
                    <a:pt x="9981010" y="2763242"/>
                  </a:lnTo>
                  <a:lnTo>
                    <a:pt x="0" y="276324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9981010" cy="2839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Таблицы оформляются с помощью border-collapse для плотного отображения и занимают 100% ширины контейнера. Используются цветовые классы для статусов рейсов (.scheduled, .delayed, .cancelled), а при наведении происходит смена фона для улучшения восприятия данных.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82261" y="2883248"/>
            <a:ext cx="8038505" cy="3183582"/>
            <a:chOff x="0" y="0"/>
            <a:chExt cx="10718007" cy="4244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58635" y="3159621"/>
            <a:ext cx="3141018" cy="392609"/>
            <a:chOff x="0" y="0"/>
            <a:chExt cx="4188023" cy="5234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Формы ввода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58635" y="3718024"/>
            <a:ext cx="7485758" cy="1657945"/>
            <a:chOff x="0" y="0"/>
            <a:chExt cx="9981010" cy="22105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81010" cy="2210593"/>
            </a:xfrm>
            <a:custGeom>
              <a:avLst/>
              <a:gdLst/>
              <a:ahLst/>
              <a:cxnLst/>
              <a:rect l="l" t="t" r="r" b="b"/>
              <a:pathLst>
                <a:path w="9981010" h="2210593">
                  <a:moveTo>
                    <a:pt x="0" y="0"/>
                  </a:moveTo>
                  <a:lnTo>
                    <a:pt x="9981010" y="0"/>
                  </a:lnTo>
                  <a:lnTo>
                    <a:pt x="9981010" y="2210593"/>
                  </a:lnTo>
                  <a:lnTo>
                    <a:pt x="0" y="221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9981010" cy="2286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Поля input и textarea имеют отступы и закруглённые углы радиусом 8px. Границы мягкие и серого цвета, а при фокусе появляется синяя обводка и легкая тень для визуального выделения активного элемента.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7382" y="6343204"/>
            <a:ext cx="8038505" cy="3183582"/>
            <a:chOff x="0" y="0"/>
            <a:chExt cx="10718007" cy="42447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43756" y="6619577"/>
            <a:ext cx="3141017" cy="392609"/>
            <a:chOff x="0" y="0"/>
            <a:chExt cx="4188023" cy="5234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Кнопки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3756" y="7177980"/>
            <a:ext cx="7485758" cy="1657945"/>
            <a:chOff x="0" y="0"/>
            <a:chExt cx="9981010" cy="22105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981010" cy="2210593"/>
            </a:xfrm>
            <a:custGeom>
              <a:avLst/>
              <a:gdLst/>
              <a:ahLst/>
              <a:cxnLst/>
              <a:rect l="l" t="t" r="r" b="b"/>
              <a:pathLst>
                <a:path w="9981010" h="2210593">
                  <a:moveTo>
                    <a:pt x="0" y="0"/>
                  </a:moveTo>
                  <a:lnTo>
                    <a:pt x="9981010" y="0"/>
                  </a:lnTo>
                  <a:lnTo>
                    <a:pt x="9981010" y="2210593"/>
                  </a:lnTo>
                  <a:lnTo>
                    <a:pt x="0" y="221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9981010" cy="2286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Основные кнопки имеют синий фон (#0056b3), белый текст, крупные паддинги и скругленные углы. Для интерактивности применяется плавное изменение фона и легкое поднятие при наведении курсора.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82261" y="6343204"/>
            <a:ext cx="8038505" cy="3183582"/>
            <a:chOff x="0" y="0"/>
            <a:chExt cx="10718007" cy="424477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58635" y="6619577"/>
            <a:ext cx="3513087" cy="392609"/>
            <a:chOff x="0" y="0"/>
            <a:chExt cx="4684117" cy="5234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84117" cy="523478"/>
            </a:xfrm>
            <a:custGeom>
              <a:avLst/>
              <a:gdLst/>
              <a:ahLst/>
              <a:cxnLst/>
              <a:rect l="l" t="t" r="r" b="b"/>
              <a:pathLst>
                <a:path w="4684117" h="523478">
                  <a:moveTo>
                    <a:pt x="0" y="0"/>
                  </a:moveTo>
                  <a:lnTo>
                    <a:pt x="4684117" y="0"/>
                  </a:lnTo>
                  <a:lnTo>
                    <a:pt x="4684117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4684117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Адаптивный дизайн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558635" y="7177980"/>
            <a:ext cx="7485758" cy="2072431"/>
            <a:chOff x="0" y="0"/>
            <a:chExt cx="9981010" cy="27632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981010" cy="2763242"/>
            </a:xfrm>
            <a:custGeom>
              <a:avLst/>
              <a:gdLst/>
              <a:ahLst/>
              <a:cxnLst/>
              <a:rect l="l" t="t" r="r" b="b"/>
              <a:pathLst>
                <a:path w="9981010" h="2763242">
                  <a:moveTo>
                    <a:pt x="0" y="0"/>
                  </a:moveTo>
                  <a:lnTo>
                    <a:pt x="9981010" y="0"/>
                  </a:lnTo>
                  <a:lnTo>
                    <a:pt x="9981010" y="2763242"/>
                  </a:lnTo>
                  <a:lnTo>
                    <a:pt x="0" y="2763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9981010" cy="2839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Использование медиазапросов (@media) позволяет корректно адаптировать интерфейс под мобильные устройства. Ширина элементов устанавливается в 100%, а flex-wrap обеспечивает перенос элементов для удобства просмотра.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132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5466" y="291330"/>
            <a:ext cx="16771333" cy="1313364"/>
            <a:chOff x="0" y="0"/>
            <a:chExt cx="22361777" cy="1751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1778" cy="1751152"/>
            </a:xfrm>
            <a:custGeom>
              <a:avLst/>
              <a:gdLst/>
              <a:ahLst/>
              <a:cxnLst/>
              <a:rect l="l" t="t" r="r" b="b"/>
              <a:pathLst>
                <a:path w="22361778" h="1751152">
                  <a:moveTo>
                    <a:pt x="0" y="0"/>
                  </a:moveTo>
                  <a:lnTo>
                    <a:pt x="22361778" y="0"/>
                  </a:lnTo>
                  <a:lnTo>
                    <a:pt x="22361778" y="1751152"/>
                  </a:lnTo>
                  <a:lnTo>
                    <a:pt x="0" y="1751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361777" cy="177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JavaScript для авторизации и интерактивности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3591" y="1682931"/>
            <a:ext cx="3188940" cy="885507"/>
            <a:chOff x="0" y="0"/>
            <a:chExt cx="4251920" cy="1180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51920" cy="1180677"/>
            </a:xfrm>
            <a:custGeom>
              <a:avLst/>
              <a:gdLst/>
              <a:ahLst/>
              <a:cxnLst/>
              <a:rect l="l" t="t" r="r" b="b"/>
              <a:pathLst>
                <a:path w="4251920" h="1180677">
                  <a:moveTo>
                    <a:pt x="0" y="0"/>
                  </a:moveTo>
                  <a:lnTo>
                    <a:pt x="4251920" y="0"/>
                  </a:lnTo>
                  <a:lnTo>
                    <a:pt x="4251920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251920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Обработка формы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7327" y="2646675"/>
            <a:ext cx="6289399" cy="1677591"/>
            <a:chOff x="0" y="0"/>
            <a:chExt cx="8385866" cy="22367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85866" cy="2236788"/>
            </a:xfrm>
            <a:custGeom>
              <a:avLst/>
              <a:gdLst/>
              <a:ahLst/>
              <a:cxnLst/>
              <a:rect l="l" t="t" r="r" b="b"/>
              <a:pathLst>
                <a:path w="8385866" h="2236788">
                  <a:moveTo>
                    <a:pt x="0" y="0"/>
                  </a:moveTo>
                  <a:lnTo>
                    <a:pt x="8385866" y="0"/>
                  </a:lnTo>
                  <a:lnTo>
                    <a:pt x="8385866" y="2236788"/>
                  </a:lnTo>
                  <a:lnTo>
                    <a:pt x="0" y="2236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385866" cy="2303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Отмена стандартного поведения отправки для проверки данных на клиенте.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3591" y="5763139"/>
            <a:ext cx="3652689" cy="885507"/>
            <a:chOff x="0" y="0"/>
            <a:chExt cx="4870252" cy="1180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70252" cy="1180677"/>
            </a:xfrm>
            <a:custGeom>
              <a:avLst/>
              <a:gdLst/>
              <a:ahLst/>
              <a:cxnLst/>
              <a:rect l="l" t="t" r="r" b="b"/>
              <a:pathLst>
                <a:path w="4870252" h="1180677">
                  <a:moveTo>
                    <a:pt x="0" y="0"/>
                  </a:moveTo>
                  <a:lnTo>
                    <a:pt x="4870252" y="0"/>
                  </a:lnTo>
                  <a:lnTo>
                    <a:pt x="4870252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870252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Проверка логина и пароля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5466" y="6848157"/>
            <a:ext cx="5391389" cy="1677591"/>
            <a:chOff x="0" y="0"/>
            <a:chExt cx="7188519" cy="22367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88519" cy="2236788"/>
            </a:xfrm>
            <a:custGeom>
              <a:avLst/>
              <a:gdLst/>
              <a:ahLst/>
              <a:cxnLst/>
              <a:rect l="l" t="t" r="r" b="b"/>
              <a:pathLst>
                <a:path w="7188519" h="2236788">
                  <a:moveTo>
                    <a:pt x="0" y="0"/>
                  </a:moveTo>
                  <a:lnTo>
                    <a:pt x="7188519" y="0"/>
                  </a:lnTo>
                  <a:lnTo>
                    <a:pt x="7188519" y="2236788"/>
                  </a:lnTo>
                  <a:lnTo>
                    <a:pt x="0" y="2236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188519" cy="2303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Если введён user и password123, показывается сообщение об успешной авторизации.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3591" y="3485470"/>
            <a:ext cx="3326606" cy="885507"/>
            <a:chOff x="0" y="0"/>
            <a:chExt cx="4435475" cy="11806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35475" cy="1180677"/>
            </a:xfrm>
            <a:custGeom>
              <a:avLst/>
              <a:gdLst/>
              <a:ahLst/>
              <a:cxnLst/>
              <a:rect l="l" t="t" r="r" b="b"/>
              <a:pathLst>
                <a:path w="4435475" h="1180677">
                  <a:moveTo>
                    <a:pt x="0" y="0"/>
                  </a:moveTo>
                  <a:lnTo>
                    <a:pt x="4435475" y="0"/>
                  </a:lnTo>
                  <a:lnTo>
                    <a:pt x="4435475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435475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Обработка ошибок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5466" y="4324266"/>
            <a:ext cx="5735942" cy="1239361"/>
            <a:chOff x="0" y="0"/>
            <a:chExt cx="7647923" cy="1652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647923" cy="1652482"/>
            </a:xfrm>
            <a:custGeom>
              <a:avLst/>
              <a:gdLst/>
              <a:ahLst/>
              <a:cxnLst/>
              <a:rect l="l" t="t" r="r" b="b"/>
              <a:pathLst>
                <a:path w="7647923" h="1652482">
                  <a:moveTo>
                    <a:pt x="0" y="0"/>
                  </a:moveTo>
                  <a:lnTo>
                    <a:pt x="7647923" y="0"/>
                  </a:lnTo>
                  <a:lnTo>
                    <a:pt x="7647923" y="1652482"/>
                  </a:lnTo>
                  <a:lnTo>
                    <a:pt x="0" y="1652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7647923" cy="17191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При неверных данных выводится предупреждение о неправильном логине или пароле.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680890" y="2931427"/>
            <a:ext cx="11091231" cy="4424146"/>
          </a:xfrm>
          <a:custGeom>
            <a:avLst/>
            <a:gdLst/>
            <a:ahLst/>
            <a:cxnLst/>
            <a:rect l="l" t="t" r="r" b="b"/>
            <a:pathLst>
              <a:path w="11091231" h="4424146">
                <a:moveTo>
                  <a:pt x="0" y="0"/>
                </a:moveTo>
                <a:lnTo>
                  <a:pt x="11091232" y="0"/>
                </a:lnTo>
                <a:lnTo>
                  <a:pt x="11091232" y="4424146"/>
                </a:lnTo>
                <a:lnTo>
                  <a:pt x="0" y="442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96111"/>
            <a:ext cx="16466046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Разработаны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веб-страницы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с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использованием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HTML (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структура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реализовано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через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CSS,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обеспечив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адаптивный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дизайн</a:t>
            </a:r>
            <a:endParaRPr lang="en-US" sz="31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Применены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медиа-запросы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корректного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отображения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всех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устройствах</a:t>
            </a:r>
            <a:endParaRPr lang="en-US" sz="31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Добавлена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интерактивность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с JavaScript (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валидация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динамика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7682" y="615950"/>
            <a:ext cx="5065518" cy="98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4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Результат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7682" y="4165600"/>
            <a:ext cx="15771618" cy="301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результате проведённой работы был создан современный, функциональный и эстетически привлекательный веб-сайт для аэропорта. Разработанная система соответствует предъявленным требованиям, обеспечивает удобную навигацию, предоставляет актуальную информацию о рейсах и услугах, а также отвечает современным тенденциям веб-дизайна и требованиям к адаптивности.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4978" y="4381500"/>
            <a:ext cx="11018044" cy="1029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Спасибо</a:t>
            </a:r>
            <a:r>
              <a:rPr lang="en-US" sz="653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за</a:t>
            </a:r>
            <a:r>
              <a:rPr lang="en-US" sz="653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внимание</a:t>
            </a:r>
            <a:endParaRPr lang="en-US" sz="6537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19625"/>
            <a:ext cx="133886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16"/>
              </a:lnSpc>
            </a:pPr>
            <a:r>
              <a:rPr lang="en-US" sz="6930" b="1" spc="-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Теоретическая часть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72475" y="4070992"/>
            <a:ext cx="1543050" cy="601967"/>
            <a:chOff x="0" y="0"/>
            <a:chExt cx="406400" cy="158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58543"/>
            </a:xfrm>
            <a:custGeom>
              <a:avLst/>
              <a:gdLst/>
              <a:ahLst/>
              <a:cxnLst/>
              <a:rect l="l" t="t" r="r" b="b"/>
              <a:pathLst>
                <a:path w="406400" h="158543">
                  <a:moveTo>
                    <a:pt x="0" y="0"/>
                  </a:moveTo>
                  <a:lnTo>
                    <a:pt x="203200" y="0"/>
                  </a:lnTo>
                  <a:lnTo>
                    <a:pt x="406400" y="79271"/>
                  </a:lnTo>
                  <a:lnTo>
                    <a:pt x="203200" y="158543"/>
                  </a:lnTo>
                  <a:lnTo>
                    <a:pt x="0" y="158543"/>
                  </a:lnTo>
                  <a:lnTo>
                    <a:pt x="203200" y="79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152400" cy="21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43500"/>
            <a:ext cx="7077592" cy="3621222"/>
            <a:chOff x="0" y="0"/>
            <a:chExt cx="1864057" cy="9537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4057" cy="953737"/>
            </a:xfrm>
            <a:custGeom>
              <a:avLst/>
              <a:gdLst/>
              <a:ahLst/>
              <a:cxnLst/>
              <a:rect l="l" t="t" r="r" b="b"/>
              <a:pathLst>
                <a:path w="1864057" h="953737">
                  <a:moveTo>
                    <a:pt x="55787" y="0"/>
                  </a:moveTo>
                  <a:lnTo>
                    <a:pt x="1808270" y="0"/>
                  </a:lnTo>
                  <a:cubicBezTo>
                    <a:pt x="1839080" y="0"/>
                    <a:pt x="1864057" y="24977"/>
                    <a:pt x="1864057" y="55787"/>
                  </a:cubicBezTo>
                  <a:lnTo>
                    <a:pt x="1864057" y="897950"/>
                  </a:lnTo>
                  <a:cubicBezTo>
                    <a:pt x="1864057" y="928761"/>
                    <a:pt x="1839080" y="953737"/>
                    <a:pt x="1808270" y="953737"/>
                  </a:cubicBezTo>
                  <a:lnTo>
                    <a:pt x="55787" y="953737"/>
                  </a:lnTo>
                  <a:cubicBezTo>
                    <a:pt x="24977" y="953737"/>
                    <a:pt x="0" y="928761"/>
                    <a:pt x="0" y="897950"/>
                  </a:cubicBezTo>
                  <a:lnTo>
                    <a:pt x="0" y="55787"/>
                  </a:lnTo>
                  <a:cubicBezTo>
                    <a:pt x="0" y="24977"/>
                    <a:pt x="24977" y="0"/>
                    <a:pt x="55787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64057" cy="982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 spc="7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Клиентские языки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Обрабатываются в браузере пользователя, например JavaScript. Позволяют выполнять скрипты без обращения к серверу, но код открыт для просмотра.</a:t>
              </a:r>
            </a:p>
            <a:p>
              <a:pPr algn="ctr">
                <a:lnSpc>
                  <a:spcPts val="2967"/>
                </a:lnSpc>
              </a:pPr>
              <a:endParaRPr lang="en-US" sz="3000" spc="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1114" y="5143500"/>
            <a:ext cx="7028186" cy="3682539"/>
            <a:chOff x="0" y="0"/>
            <a:chExt cx="1851045" cy="9698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1045" cy="969887"/>
            </a:xfrm>
            <a:custGeom>
              <a:avLst/>
              <a:gdLst/>
              <a:ahLst/>
              <a:cxnLst/>
              <a:rect l="l" t="t" r="r" b="b"/>
              <a:pathLst>
                <a:path w="1851045" h="969887">
                  <a:moveTo>
                    <a:pt x="56179" y="0"/>
                  </a:moveTo>
                  <a:lnTo>
                    <a:pt x="1794866" y="0"/>
                  </a:lnTo>
                  <a:cubicBezTo>
                    <a:pt x="1809766" y="0"/>
                    <a:pt x="1824055" y="5919"/>
                    <a:pt x="1834591" y="16455"/>
                  </a:cubicBezTo>
                  <a:cubicBezTo>
                    <a:pt x="1845126" y="26990"/>
                    <a:pt x="1851045" y="41280"/>
                    <a:pt x="1851045" y="56179"/>
                  </a:cubicBezTo>
                  <a:lnTo>
                    <a:pt x="1851045" y="913708"/>
                  </a:lnTo>
                  <a:cubicBezTo>
                    <a:pt x="1851045" y="944735"/>
                    <a:pt x="1825893" y="969887"/>
                    <a:pt x="1794866" y="969887"/>
                  </a:cubicBezTo>
                  <a:lnTo>
                    <a:pt x="56179" y="969887"/>
                  </a:lnTo>
                  <a:cubicBezTo>
                    <a:pt x="25152" y="969887"/>
                    <a:pt x="0" y="944735"/>
                    <a:pt x="0" y="913708"/>
                  </a:cubicBezTo>
                  <a:lnTo>
                    <a:pt x="0" y="56179"/>
                  </a:lnTo>
                  <a:cubicBezTo>
                    <a:pt x="0" y="25152"/>
                    <a:pt x="25152" y="0"/>
                    <a:pt x="56179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51045" cy="998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 spc="7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Серверные языки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Обрабатывают запросы на сервере, формируя готовые файлы для пользователя. Примеры: PHP, ASP, Perl.</a:t>
              </a:r>
            </a:p>
            <a:p>
              <a:pPr algn="ctr">
                <a:lnSpc>
                  <a:spcPts val="2967"/>
                </a:lnSpc>
              </a:pPr>
              <a:endParaRPr lang="en-US" sz="3000" spc="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64421" y="593725"/>
            <a:ext cx="11359158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spc="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Основы Web-программирования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158" y="1909352"/>
            <a:ext cx="17729842" cy="185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882" b="1" spc="5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Web-программирование </a:t>
            </a:r>
            <a:r>
              <a:rPr lang="en-US" sz="2882" spc="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(или Web-разработка) — это активно развивающееся направление программирования, основная задача которого — создание динамических интернет-приложений. Языки Web-программирования принято делить на две основные категории: </a:t>
            </a:r>
            <a:r>
              <a:rPr lang="en-US" sz="2882" b="1" spc="5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клиентские и серверные.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2237" y="2948136"/>
            <a:ext cx="15542478" cy="1204209"/>
            <a:chOff x="0" y="0"/>
            <a:chExt cx="20723304" cy="1605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23304" cy="1605612"/>
            </a:xfrm>
            <a:custGeom>
              <a:avLst/>
              <a:gdLst/>
              <a:ahLst/>
              <a:cxnLst/>
              <a:rect l="l" t="t" r="r" b="b"/>
              <a:pathLst>
                <a:path w="20723304" h="1605612">
                  <a:moveTo>
                    <a:pt x="0" y="0"/>
                  </a:moveTo>
                  <a:lnTo>
                    <a:pt x="20723304" y="0"/>
                  </a:lnTo>
                  <a:lnTo>
                    <a:pt x="20723304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723304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HTML и XHTML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HTML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269260"/>
            <a:ext cx="7805886" cy="1360885"/>
            <a:chOff x="0" y="0"/>
            <a:chExt cx="10407848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Основной язык разметки для создания веб-страниц. Позволяет форматировать текст, создавать ссылки, формы, вставлять изображения и мультимедиа.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9401" y="454283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XHTML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99401" y="5269260"/>
            <a:ext cx="7805886" cy="1814512"/>
            <a:chOff x="0" y="0"/>
            <a:chExt cx="10407848" cy="24193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07848" cy="2419350"/>
            </a:xfrm>
            <a:custGeom>
              <a:avLst/>
              <a:gdLst/>
              <a:ahLst/>
              <a:cxnLst/>
              <a:rect l="l" t="t" r="r" b="b"/>
              <a:pathLst>
                <a:path w="10407848" h="2419350">
                  <a:moveTo>
                    <a:pt x="0" y="0"/>
                  </a:moveTo>
                  <a:lnTo>
                    <a:pt x="10407848" y="0"/>
                  </a:lnTo>
                  <a:lnTo>
                    <a:pt x="104078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40784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Строгая версия HTML с обязательным закрытием тегов и использованием только строчных букв. Обеспечивает более строгий синтаксис и уменьшает ошибки.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7000490" y="1221140"/>
            <a:ext cx="3035940" cy="3035940"/>
          </a:xfrm>
          <a:custGeom>
            <a:avLst/>
            <a:gdLst/>
            <a:ahLst/>
            <a:cxnLst/>
            <a:rect l="l" t="t" r="r" b="b"/>
            <a:pathLst>
              <a:path w="3035940" h="3035940">
                <a:moveTo>
                  <a:pt x="0" y="0"/>
                </a:moveTo>
                <a:lnTo>
                  <a:pt x="3035940" y="0"/>
                </a:lnTo>
                <a:lnTo>
                  <a:pt x="3035940" y="3035940"/>
                </a:lnTo>
                <a:lnTo>
                  <a:pt x="0" y="3035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086279"/>
            <a:ext cx="10028168" cy="1204209"/>
            <a:chOff x="0" y="0"/>
            <a:chExt cx="13370891" cy="1605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70891" cy="1605612"/>
            </a:xfrm>
            <a:custGeom>
              <a:avLst/>
              <a:gdLst/>
              <a:ahLst/>
              <a:cxnLst/>
              <a:rect l="l" t="t" r="r" b="b"/>
              <a:pathLst>
                <a:path w="13370891" h="1605612">
                  <a:moveTo>
                    <a:pt x="0" y="0"/>
                  </a:moveTo>
                  <a:lnTo>
                    <a:pt x="13370891" y="0"/>
                  </a:lnTo>
                  <a:lnTo>
                    <a:pt x="13370891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3370891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Теги и атрибуты в 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3896" y="5833413"/>
            <a:ext cx="6147379" cy="3476774"/>
            <a:chOff x="0" y="0"/>
            <a:chExt cx="8196506" cy="4635698"/>
          </a:xfrm>
        </p:grpSpPr>
        <p:sp>
          <p:nvSpPr>
            <p:cNvPr id="11" name="Freeform 11"/>
            <p:cNvSpPr/>
            <p:nvPr/>
          </p:nvSpPr>
          <p:spPr>
            <a:xfrm>
              <a:off x="7428" y="6350"/>
              <a:ext cx="8181602" cy="4623054"/>
            </a:xfrm>
            <a:custGeom>
              <a:avLst/>
              <a:gdLst/>
              <a:ahLst/>
              <a:cxnLst/>
              <a:rect l="l" t="t" r="r" b="b"/>
              <a:pathLst>
                <a:path w="8181602" h="4623054">
                  <a:moveTo>
                    <a:pt x="0" y="158750"/>
                  </a:moveTo>
                  <a:cubicBezTo>
                    <a:pt x="0" y="71120"/>
                    <a:pt x="83198" y="0"/>
                    <a:pt x="186007" y="0"/>
                  </a:cubicBezTo>
                  <a:lnTo>
                    <a:pt x="7995745" y="0"/>
                  </a:lnTo>
                  <a:cubicBezTo>
                    <a:pt x="8098404" y="0"/>
                    <a:pt x="8181602" y="71120"/>
                    <a:pt x="8181602" y="158750"/>
                  </a:cubicBezTo>
                  <a:lnTo>
                    <a:pt x="8181602" y="4464177"/>
                  </a:lnTo>
                  <a:cubicBezTo>
                    <a:pt x="8181602" y="4551934"/>
                    <a:pt x="8098405" y="4622927"/>
                    <a:pt x="7995596" y="4622927"/>
                  </a:cubicBezTo>
                  <a:lnTo>
                    <a:pt x="186007" y="4622927"/>
                  </a:lnTo>
                  <a:cubicBezTo>
                    <a:pt x="83198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196593" cy="4635627"/>
            </a:xfrm>
            <a:custGeom>
              <a:avLst/>
              <a:gdLst/>
              <a:ahLst/>
              <a:cxnLst/>
              <a:rect l="l" t="t" r="r" b="b"/>
              <a:pathLst>
                <a:path w="8196593" h="4635627">
                  <a:moveTo>
                    <a:pt x="0" y="165100"/>
                  </a:moveTo>
                  <a:cubicBezTo>
                    <a:pt x="0" y="73914"/>
                    <a:pt x="86615" y="0"/>
                    <a:pt x="193435" y="0"/>
                  </a:cubicBezTo>
                  <a:lnTo>
                    <a:pt x="8003173" y="0"/>
                  </a:lnTo>
                  <a:lnTo>
                    <a:pt x="8003173" y="6350"/>
                  </a:lnTo>
                  <a:lnTo>
                    <a:pt x="8003173" y="0"/>
                  </a:lnTo>
                  <a:cubicBezTo>
                    <a:pt x="8109993" y="0"/>
                    <a:pt x="8196593" y="73914"/>
                    <a:pt x="8196593" y="165100"/>
                  </a:cubicBezTo>
                  <a:lnTo>
                    <a:pt x="8189179" y="165100"/>
                  </a:lnTo>
                  <a:lnTo>
                    <a:pt x="8196593" y="165100"/>
                  </a:lnTo>
                  <a:lnTo>
                    <a:pt x="8196593" y="4470527"/>
                  </a:lnTo>
                  <a:lnTo>
                    <a:pt x="8189179" y="4470527"/>
                  </a:lnTo>
                  <a:lnTo>
                    <a:pt x="8196593" y="4470527"/>
                  </a:lnTo>
                  <a:cubicBezTo>
                    <a:pt x="8196593" y="4561713"/>
                    <a:pt x="8109993" y="4635627"/>
                    <a:pt x="8003173" y="4635627"/>
                  </a:cubicBezTo>
                  <a:lnTo>
                    <a:pt x="8003173" y="4629277"/>
                  </a:lnTo>
                  <a:lnTo>
                    <a:pt x="8003173" y="4635627"/>
                  </a:lnTo>
                  <a:lnTo>
                    <a:pt x="193435" y="4635627"/>
                  </a:lnTo>
                  <a:lnTo>
                    <a:pt x="193435" y="4629277"/>
                  </a:lnTo>
                  <a:lnTo>
                    <a:pt x="193435" y="4635627"/>
                  </a:lnTo>
                  <a:cubicBezTo>
                    <a:pt x="86615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7428" y="165100"/>
                  </a:lnTo>
                  <a:lnTo>
                    <a:pt x="0" y="165100"/>
                  </a:lnTo>
                  <a:moveTo>
                    <a:pt x="14857" y="165100"/>
                  </a:moveTo>
                  <a:lnTo>
                    <a:pt x="14857" y="4470527"/>
                  </a:lnTo>
                  <a:lnTo>
                    <a:pt x="7428" y="4470527"/>
                  </a:lnTo>
                  <a:lnTo>
                    <a:pt x="14857" y="4470527"/>
                  </a:lnTo>
                  <a:cubicBezTo>
                    <a:pt x="14857" y="4554728"/>
                    <a:pt x="94786" y="4622927"/>
                    <a:pt x="193435" y="4622927"/>
                  </a:cubicBezTo>
                  <a:lnTo>
                    <a:pt x="8003173" y="4622927"/>
                  </a:lnTo>
                  <a:cubicBezTo>
                    <a:pt x="8101822" y="4622927"/>
                    <a:pt x="8181751" y="4554728"/>
                    <a:pt x="8181751" y="4470527"/>
                  </a:cubicBezTo>
                  <a:lnTo>
                    <a:pt x="8181751" y="165100"/>
                  </a:lnTo>
                  <a:cubicBezTo>
                    <a:pt x="8181751" y="80899"/>
                    <a:pt x="8101822" y="12700"/>
                    <a:pt x="8003173" y="12700"/>
                  </a:cubicBezTo>
                  <a:lnTo>
                    <a:pt x="193435" y="12700"/>
                  </a:lnTo>
                  <a:lnTo>
                    <a:pt x="193435" y="6350"/>
                  </a:lnTo>
                  <a:lnTo>
                    <a:pt x="193435" y="12700"/>
                  </a:lnTo>
                  <a:cubicBezTo>
                    <a:pt x="94786" y="12700"/>
                    <a:pt x="14857" y="80899"/>
                    <a:pt x="14857" y="165100"/>
                  </a:cubicBezTo>
                  <a:close/>
                </a:path>
              </a:pathLst>
            </a:custGeom>
            <a:solidFill>
              <a:srgbClr val="3939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7858" y="6130529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Теги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1828" y="6573441"/>
            <a:ext cx="5211515" cy="3156726"/>
            <a:chOff x="0" y="0"/>
            <a:chExt cx="6948687" cy="42089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48687" cy="4208968"/>
            </a:xfrm>
            <a:custGeom>
              <a:avLst/>
              <a:gdLst/>
              <a:ahLst/>
              <a:cxnLst/>
              <a:rect l="l" t="t" r="r" b="b"/>
              <a:pathLst>
                <a:path w="6948687" h="4208968">
                  <a:moveTo>
                    <a:pt x="0" y="0"/>
                  </a:moveTo>
                  <a:lnTo>
                    <a:pt x="6948687" y="0"/>
                  </a:lnTo>
                  <a:lnTo>
                    <a:pt x="6948687" y="4208968"/>
                  </a:lnTo>
                  <a:lnTo>
                    <a:pt x="0" y="420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948687" cy="4294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Специальные конструкции в угловых скобках &lt;&gt; для разметки элементов страницы, а для завершения большинства элементов требуется закрывающий тег с прямым слэшем (/)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15785" y="5833413"/>
            <a:ext cx="7143515" cy="3424887"/>
            <a:chOff x="0" y="0"/>
            <a:chExt cx="9524687" cy="4566517"/>
          </a:xfrm>
        </p:grpSpPr>
        <p:sp>
          <p:nvSpPr>
            <p:cNvPr id="20" name="Freeform 20"/>
            <p:cNvSpPr/>
            <p:nvPr/>
          </p:nvSpPr>
          <p:spPr>
            <a:xfrm>
              <a:off x="8632" y="6255"/>
              <a:ext cx="9507368" cy="4554061"/>
            </a:xfrm>
            <a:custGeom>
              <a:avLst/>
              <a:gdLst/>
              <a:ahLst/>
              <a:cxnLst/>
              <a:rect l="l" t="t" r="r" b="b"/>
              <a:pathLst>
                <a:path w="9507368" h="4554061">
                  <a:moveTo>
                    <a:pt x="0" y="156381"/>
                  </a:moveTo>
                  <a:cubicBezTo>
                    <a:pt x="0" y="70059"/>
                    <a:pt x="96679" y="0"/>
                    <a:pt x="216147" y="0"/>
                  </a:cubicBezTo>
                  <a:lnTo>
                    <a:pt x="9291393" y="0"/>
                  </a:lnTo>
                  <a:cubicBezTo>
                    <a:pt x="9410688" y="0"/>
                    <a:pt x="9507369" y="70059"/>
                    <a:pt x="9507369" y="156381"/>
                  </a:cubicBezTo>
                  <a:lnTo>
                    <a:pt x="9507369" y="4397555"/>
                  </a:lnTo>
                  <a:cubicBezTo>
                    <a:pt x="9507369" y="4484003"/>
                    <a:pt x="9410690" y="4553936"/>
                    <a:pt x="9291221" y="4553936"/>
                  </a:cubicBezTo>
                  <a:lnTo>
                    <a:pt x="216147" y="4553936"/>
                  </a:lnTo>
                  <a:cubicBezTo>
                    <a:pt x="96679" y="4554061"/>
                    <a:pt x="0" y="4484003"/>
                    <a:pt x="0" y="439755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9524774" cy="4566446"/>
            </a:xfrm>
            <a:custGeom>
              <a:avLst/>
              <a:gdLst/>
              <a:ahLst/>
              <a:cxnLst/>
              <a:rect l="l" t="t" r="r" b="b"/>
              <a:pathLst>
                <a:path w="9524774" h="4566446">
                  <a:moveTo>
                    <a:pt x="0" y="162636"/>
                  </a:moveTo>
                  <a:cubicBezTo>
                    <a:pt x="0" y="72811"/>
                    <a:pt x="100650" y="0"/>
                    <a:pt x="224779" y="0"/>
                  </a:cubicBezTo>
                  <a:lnTo>
                    <a:pt x="9300025" y="0"/>
                  </a:lnTo>
                  <a:lnTo>
                    <a:pt x="9300025" y="6255"/>
                  </a:lnTo>
                  <a:lnTo>
                    <a:pt x="9300025" y="0"/>
                  </a:lnTo>
                  <a:cubicBezTo>
                    <a:pt x="9424155" y="0"/>
                    <a:pt x="9524774" y="72811"/>
                    <a:pt x="9524774" y="162636"/>
                  </a:cubicBezTo>
                  <a:lnTo>
                    <a:pt x="9516173" y="162636"/>
                  </a:lnTo>
                  <a:lnTo>
                    <a:pt x="9524774" y="162636"/>
                  </a:lnTo>
                  <a:lnTo>
                    <a:pt x="9524774" y="4403810"/>
                  </a:lnTo>
                  <a:lnTo>
                    <a:pt x="9516173" y="4403810"/>
                  </a:lnTo>
                  <a:lnTo>
                    <a:pt x="9524774" y="4403810"/>
                  </a:lnTo>
                  <a:cubicBezTo>
                    <a:pt x="9524774" y="4493635"/>
                    <a:pt x="9424155" y="4566446"/>
                    <a:pt x="9300025" y="4566446"/>
                  </a:cubicBezTo>
                  <a:lnTo>
                    <a:pt x="9300025" y="4560191"/>
                  </a:lnTo>
                  <a:lnTo>
                    <a:pt x="9300025" y="4566446"/>
                  </a:lnTo>
                  <a:lnTo>
                    <a:pt x="224779" y="4566446"/>
                  </a:lnTo>
                  <a:lnTo>
                    <a:pt x="224779" y="4560191"/>
                  </a:lnTo>
                  <a:lnTo>
                    <a:pt x="224779" y="4566446"/>
                  </a:lnTo>
                  <a:cubicBezTo>
                    <a:pt x="100650" y="4566446"/>
                    <a:pt x="0" y="4493635"/>
                    <a:pt x="0" y="4403810"/>
                  </a:cubicBezTo>
                  <a:lnTo>
                    <a:pt x="0" y="162636"/>
                  </a:lnTo>
                  <a:lnTo>
                    <a:pt x="8632" y="162636"/>
                  </a:lnTo>
                  <a:lnTo>
                    <a:pt x="0" y="162636"/>
                  </a:lnTo>
                  <a:moveTo>
                    <a:pt x="17264" y="162636"/>
                  </a:moveTo>
                  <a:lnTo>
                    <a:pt x="17264" y="4403810"/>
                  </a:lnTo>
                  <a:lnTo>
                    <a:pt x="8632" y="4403810"/>
                  </a:lnTo>
                  <a:lnTo>
                    <a:pt x="17264" y="4403810"/>
                  </a:lnTo>
                  <a:cubicBezTo>
                    <a:pt x="17264" y="4486755"/>
                    <a:pt x="110145" y="4553936"/>
                    <a:pt x="224779" y="4553936"/>
                  </a:cubicBezTo>
                  <a:lnTo>
                    <a:pt x="9300025" y="4553936"/>
                  </a:lnTo>
                  <a:cubicBezTo>
                    <a:pt x="9414660" y="4553936"/>
                    <a:pt x="9507541" y="4486755"/>
                    <a:pt x="9507541" y="4403810"/>
                  </a:cubicBezTo>
                  <a:lnTo>
                    <a:pt x="9507541" y="162636"/>
                  </a:lnTo>
                  <a:cubicBezTo>
                    <a:pt x="9507541" y="79692"/>
                    <a:pt x="9414660" y="12510"/>
                    <a:pt x="9300025" y="12510"/>
                  </a:cubicBezTo>
                  <a:lnTo>
                    <a:pt x="224779" y="12510"/>
                  </a:lnTo>
                  <a:lnTo>
                    <a:pt x="224779" y="6255"/>
                  </a:lnTo>
                  <a:lnTo>
                    <a:pt x="224779" y="12510"/>
                  </a:lnTo>
                  <a:cubicBezTo>
                    <a:pt x="110145" y="12510"/>
                    <a:pt x="17264" y="79692"/>
                    <a:pt x="17264" y="16263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56868" y="6130529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Атрибуты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14304" y="6573441"/>
            <a:ext cx="5746476" cy="2238058"/>
            <a:chOff x="0" y="0"/>
            <a:chExt cx="7661968" cy="29840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61968" cy="2984077"/>
            </a:xfrm>
            <a:custGeom>
              <a:avLst/>
              <a:gdLst/>
              <a:ahLst/>
              <a:cxnLst/>
              <a:rect l="l" t="t" r="r" b="b"/>
              <a:pathLst>
                <a:path w="7661968" h="2984077">
                  <a:moveTo>
                    <a:pt x="0" y="0"/>
                  </a:moveTo>
                  <a:lnTo>
                    <a:pt x="7661968" y="0"/>
                  </a:lnTo>
                  <a:lnTo>
                    <a:pt x="7661968" y="2984077"/>
                  </a:lnTo>
                  <a:lnTo>
                    <a:pt x="0" y="298407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14300"/>
              <a:ext cx="7661968" cy="3098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Задают свойства тегов, например цвет текста или ссылки. Указываются внутри открывающего тега.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927002"/>
            <a:ext cx="12422684" cy="885974"/>
            <a:chOff x="0" y="0"/>
            <a:chExt cx="1656357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3578" cy="1181298"/>
            </a:xfrm>
            <a:custGeom>
              <a:avLst/>
              <a:gdLst/>
              <a:ahLst/>
              <a:cxnLst/>
              <a:rect l="l" t="t" r="r" b="b"/>
              <a:pathLst>
                <a:path w="16563578" h="1181298">
                  <a:moveTo>
                    <a:pt x="0" y="0"/>
                  </a:moveTo>
                  <a:lnTo>
                    <a:pt x="16563578" y="0"/>
                  </a:lnTo>
                  <a:lnTo>
                    <a:pt x="165635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563578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Форматирование и списки в 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521696"/>
            <a:ext cx="4391025" cy="442912"/>
            <a:chOff x="0" y="0"/>
            <a:chExt cx="5854700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54700" cy="590550"/>
            </a:xfrm>
            <a:custGeom>
              <a:avLst/>
              <a:gdLst/>
              <a:ahLst/>
              <a:cxnLst/>
              <a:rect l="l" t="t" r="r" b="b"/>
              <a:pathLst>
                <a:path w="5854700" h="590550">
                  <a:moveTo>
                    <a:pt x="0" y="0"/>
                  </a:moveTo>
                  <a:lnTo>
                    <a:pt x="5854700" y="0"/>
                  </a:lnTo>
                  <a:lnTo>
                    <a:pt x="58547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8547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Форматирование текста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248126"/>
            <a:ext cx="7805886" cy="918351"/>
            <a:chOff x="0" y="0"/>
            <a:chExt cx="10407848" cy="1224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24468"/>
            </a:xfrm>
            <a:custGeom>
              <a:avLst/>
              <a:gdLst/>
              <a:ahLst/>
              <a:cxnLst/>
              <a:rect l="l" t="t" r="r" b="b"/>
              <a:pathLst>
                <a:path w="10407848" h="1224468">
                  <a:moveTo>
                    <a:pt x="0" y="0"/>
                  </a:moveTo>
                  <a:lnTo>
                    <a:pt x="10407848" y="0"/>
                  </a:lnTo>
                  <a:lnTo>
                    <a:pt x="10407848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310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Курсив &lt;i&gt;, жирный &lt;b&gt;, подчёркнутый &lt;u&gt; и зачёркнутый текст &lt;s&gt;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254502"/>
            <a:ext cx="7805886" cy="470676"/>
            <a:chOff x="0" y="0"/>
            <a:chExt cx="10407848" cy="627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27568"/>
            </a:xfrm>
            <a:custGeom>
              <a:avLst/>
              <a:gdLst/>
              <a:ahLst/>
              <a:cxnLst/>
              <a:rect l="l" t="t" r="r" b="b"/>
              <a:pathLst>
                <a:path w="10407848" h="627568">
                  <a:moveTo>
                    <a:pt x="0" y="0"/>
                  </a:moveTo>
                  <a:lnTo>
                    <a:pt x="10407848" y="0"/>
                  </a:lnTo>
                  <a:lnTo>
                    <a:pt x="10407848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713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Изменение размера шрифта &lt;big&gt;, &lt;small&gt;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807250"/>
            <a:ext cx="7805886" cy="1366105"/>
            <a:chOff x="0" y="0"/>
            <a:chExt cx="10407848" cy="18214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21474"/>
            </a:xfrm>
            <a:custGeom>
              <a:avLst/>
              <a:gdLst/>
              <a:ahLst/>
              <a:cxnLst/>
              <a:rect l="l" t="t" r="r" b="b"/>
              <a:pathLst>
                <a:path w="10407848" h="1821474">
                  <a:moveTo>
                    <a:pt x="0" y="0"/>
                  </a:moveTo>
                  <a:lnTo>
                    <a:pt x="10407848" y="0"/>
                  </a:lnTo>
                  <a:lnTo>
                    <a:pt x="10407848" y="1821474"/>
                  </a:lnTo>
                  <a:lnTo>
                    <a:pt x="0" y="1821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907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Подстрочный и надстрочный текст &lt;sub&gt;, &lt;sup&gt;</a:t>
              </a:r>
            </a:p>
            <a:p>
              <a:pPr marL="329764" lvl="1" indent="-164882" algn="l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Изменение шрифта &lt;font color="цвет" face="шрифт" size="размер"&gt;...&lt;/font&gt;.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52169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Списки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5248126"/>
            <a:ext cx="7805886" cy="470676"/>
            <a:chOff x="0" y="0"/>
            <a:chExt cx="10407848" cy="6275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27568"/>
            </a:xfrm>
            <a:custGeom>
              <a:avLst/>
              <a:gdLst/>
              <a:ahLst/>
              <a:cxnLst/>
              <a:rect l="l" t="t" r="r" b="b"/>
              <a:pathLst>
                <a:path w="10407848" h="627568">
                  <a:moveTo>
                    <a:pt x="0" y="0"/>
                  </a:moveTo>
                  <a:lnTo>
                    <a:pt x="10407848" y="0"/>
                  </a:lnTo>
                  <a:lnTo>
                    <a:pt x="10407848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407848" cy="713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Нумерованные &lt;ol&gt; и ненумерованные списки &lt;ul&gt;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5800874"/>
            <a:ext cx="7805886" cy="907256"/>
            <a:chOff x="0" y="0"/>
            <a:chExt cx="1040784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Элементы списка &lt;li&gt;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850237" y="2143720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Изображения и таблицы в HTML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55061" y="4442420"/>
            <a:ext cx="3544044" cy="589756"/>
            <a:chOff x="0" y="0"/>
            <a:chExt cx="4725392" cy="7863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786342"/>
            </a:xfrm>
            <a:custGeom>
              <a:avLst/>
              <a:gdLst/>
              <a:ahLst/>
              <a:cxnLst/>
              <a:rect l="l" t="t" r="r" b="b"/>
              <a:pathLst>
                <a:path w="4725392" h="786342">
                  <a:moveTo>
                    <a:pt x="0" y="0"/>
                  </a:moveTo>
                  <a:lnTo>
                    <a:pt x="4725392" y="0"/>
                  </a:lnTo>
                  <a:lnTo>
                    <a:pt x="4725392" y="786342"/>
                  </a:lnTo>
                  <a:lnTo>
                    <a:pt x="0" y="786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805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3725" lvl="1" indent="-296862" algn="l">
                <a:lnSpc>
                  <a:spcPts val="3437"/>
                </a:lnSpc>
                <a:buFont typeface="Arial"/>
                <a:buChar char="•"/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Изображения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632" y="5051226"/>
            <a:ext cx="8524131" cy="907256"/>
            <a:chOff x="0" y="0"/>
            <a:chExt cx="11365508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Вставляются с помощью тега &lt;img&gt;, позволяют визуализировать контент на странице.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55061" y="6646119"/>
            <a:ext cx="3544044" cy="589756"/>
            <a:chOff x="0" y="0"/>
            <a:chExt cx="4725392" cy="7863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786342"/>
            </a:xfrm>
            <a:custGeom>
              <a:avLst/>
              <a:gdLst/>
              <a:ahLst/>
              <a:cxnLst/>
              <a:rect l="l" t="t" r="r" b="b"/>
              <a:pathLst>
                <a:path w="4725392" h="786342">
                  <a:moveTo>
                    <a:pt x="0" y="0"/>
                  </a:moveTo>
                  <a:lnTo>
                    <a:pt x="4725392" y="0"/>
                  </a:lnTo>
                  <a:lnTo>
                    <a:pt x="4725392" y="786342"/>
                  </a:lnTo>
                  <a:lnTo>
                    <a:pt x="0" y="786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725392" cy="805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3725" lvl="1" indent="-296862" algn="l">
                <a:lnSpc>
                  <a:spcPts val="3437"/>
                </a:lnSpc>
                <a:buFont typeface="Arial"/>
                <a:buChar char="•"/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Таблицы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71632" y="7235875"/>
            <a:ext cx="8524131" cy="907256"/>
            <a:chOff x="0" y="0"/>
            <a:chExt cx="11365508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Создаются с помощью тегов &lt;table&gt;, &lt;tr&gt;, &lt;td&gt;. Используются для отображения данных в виде сетки.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1924</Words>
  <Application>Microsoft Office PowerPoint</Application>
  <PresentationFormat>Custom</PresentationFormat>
  <Paragraphs>179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Montserrat</vt:lpstr>
      <vt:lpstr>Calibri</vt:lpstr>
      <vt:lpstr>Montserrat Bold</vt:lpstr>
      <vt:lpstr>Open Sans Bold</vt:lpstr>
      <vt:lpstr>Inter Bold</vt:lpstr>
      <vt:lpstr>Source Sans Pro Bold</vt:lpstr>
      <vt:lpstr>Inter</vt:lpstr>
      <vt:lpstr>Open Sans</vt:lpstr>
      <vt:lpstr>Arial</vt:lpstr>
      <vt:lpstr>Source Sans Pro</vt:lpstr>
      <vt:lpstr>Crimson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cp:lastModifiedBy>Ziya Alimov</cp:lastModifiedBy>
  <cp:revision>2</cp:revision>
  <dcterms:created xsi:type="dcterms:W3CDTF">2006-08-16T00:00:00Z</dcterms:created>
  <dcterms:modified xsi:type="dcterms:W3CDTF">2025-05-19T20:49:53Z</dcterms:modified>
  <dc:identifier>DAGn6E6NZ08</dc:identifier>
</cp:coreProperties>
</file>